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7" r:id="rId2"/>
    <p:sldId id="264" r:id="rId3"/>
    <p:sldId id="256" r:id="rId4"/>
    <p:sldId id="257" r:id="rId5"/>
    <p:sldId id="259" r:id="rId6"/>
    <p:sldId id="261" r:id="rId7"/>
    <p:sldId id="266" r:id="rId8"/>
    <p:sldId id="265" r:id="rId9"/>
    <p:sldId id="262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94"/>
    <p:restoredTop sz="96327"/>
  </p:normalViewPr>
  <p:slideViewPr>
    <p:cSldViewPr snapToGrid="0" snapToObjects="1">
      <p:cViewPr varScale="1">
        <p:scale>
          <a:sx n="123" d="100"/>
          <a:sy n="123" d="100"/>
        </p:scale>
        <p:origin x="2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2DEFD-673C-1D4B-BB30-AEE0F910C6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D05EF4-6513-DB49-8BB4-9455932B63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899758-BB14-D443-B1C2-DC61BD902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A5972-57EA-4A45-8D15-250D9F5DAE6B}" type="datetimeFigureOut">
              <a:rPr lang="en-US" smtClean="0"/>
              <a:t>2/1/22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B8990-380B-8C43-974F-090ADE79C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7A926A-266B-FE48-A96A-DA75A57F4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5FAE5-763A-B448-97D5-97B13B0A3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79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9A121-25E6-B943-A878-EDA8E4E00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8C4A64-665E-254E-B076-7E7C18DB85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452536-116F-794F-8AA7-17D1CF1A5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A5972-57EA-4A45-8D15-250D9F5DAE6B}" type="datetimeFigureOut">
              <a:rPr lang="en-US" smtClean="0"/>
              <a:t>2/1/22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6080E7-CFFE-DA4F-8574-676E4776B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C6B002-438A-A144-9EF3-9BF62BCBD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5FAE5-763A-B448-97D5-97B13B0A3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878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774D27-6645-144F-B9BC-18940FB979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58BAD2-6CE0-334D-A381-0ED08AAFBC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61FE40-70F9-794B-B734-157AFD0C0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A5972-57EA-4A45-8D15-250D9F5DAE6B}" type="datetimeFigureOut">
              <a:rPr lang="en-US" smtClean="0"/>
              <a:t>2/1/22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E94287-E2FF-0843-BA64-ED2A8DEE0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6E5978-8DC3-B244-BD26-E3E6F2348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5FAE5-763A-B448-97D5-97B13B0A3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692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86ECC-98D8-A14B-A37F-BDC49A119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0E59F9-5681-7C4A-B825-86C30E931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2678D4-9BAB-A94E-907F-8A91876CB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A5972-57EA-4A45-8D15-250D9F5DAE6B}" type="datetimeFigureOut">
              <a:rPr lang="en-US" smtClean="0"/>
              <a:t>2/1/22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FB26F6-290E-B647-9456-A6DF96D3D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738C8C-CF7F-7C42-8410-D25EA88F9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5FAE5-763A-B448-97D5-97B13B0A3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556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934BE-F685-C846-9DDF-00465A87D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8551FD-FA55-634C-B8F2-3E0CE7110A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F7BB90-6D7E-B447-BE24-842B3A61D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A5972-57EA-4A45-8D15-250D9F5DAE6B}" type="datetimeFigureOut">
              <a:rPr lang="en-US" smtClean="0"/>
              <a:t>2/1/22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EA0974-A466-324D-A8BB-F18122466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5ECA45-C671-D44A-91BB-947E3A554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5FAE5-763A-B448-97D5-97B13B0A3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744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C3CE7-DEFA-EF46-8827-ACC62F0EF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782F9-218B-7B4D-92A1-DBF1BF748C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750805-687C-D049-98AF-E025F69349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8A01D4-D89C-9F42-B308-BA263E3FA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A5972-57EA-4A45-8D15-250D9F5DAE6B}" type="datetimeFigureOut">
              <a:rPr lang="en-US" smtClean="0"/>
              <a:t>2/1/22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42EF33-B368-1841-AD3B-7E9902B12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E9000E-EA53-6E41-AD9D-01F2D7EA7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5FAE5-763A-B448-97D5-97B13B0A3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498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8E3AD-2AFF-4840-A1BD-539F1C650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94EF74-F210-3643-8678-16384558B5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F53E74-9C16-AD42-BA34-B5CBD1DEDD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D2D9F4-139A-6249-BDF3-A41F544509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D1194C-2453-634B-B944-83235B05DE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D3A382-5EB5-A64E-AC32-A0AF402E0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A5972-57EA-4A45-8D15-250D9F5DAE6B}" type="datetimeFigureOut">
              <a:rPr lang="en-US" smtClean="0"/>
              <a:t>2/1/22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D56042-4C9C-C441-A6B3-31A694FFF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4D4F0E-65EE-AE4A-BA00-522217944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5FAE5-763A-B448-97D5-97B13B0A3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47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1EA1B-DEFF-D84A-99CC-010E6350D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008B45-64F2-F446-8A32-E1E4BE141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A5972-57EA-4A45-8D15-250D9F5DAE6B}" type="datetimeFigureOut">
              <a:rPr lang="en-US" smtClean="0"/>
              <a:t>2/1/22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552DEE-C1B5-BA43-800D-C7821A695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2D322C-2571-1945-8EB4-0C3900C12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5FAE5-763A-B448-97D5-97B13B0A3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571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653EDD-ABAD-1D4C-8343-A1A3AAA00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A5972-57EA-4A45-8D15-250D9F5DAE6B}" type="datetimeFigureOut">
              <a:rPr lang="en-US" smtClean="0"/>
              <a:t>2/1/22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8B6FA8-0D34-F840-AE36-65457F8DD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7072DE-0481-5749-9C55-655989B4B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5FAE5-763A-B448-97D5-97B13B0A3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216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006B8-C1BC-9845-8019-D4B633845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52524-EE46-3C4B-AA61-3038FBD00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1A4D8D-DB25-254C-89E7-BBAFD09AE0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CCB13C-C7C1-9D4F-82BB-B3B975B25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A5972-57EA-4A45-8D15-250D9F5DAE6B}" type="datetimeFigureOut">
              <a:rPr lang="en-US" smtClean="0"/>
              <a:t>2/1/22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A1E378-3D67-B14D-AB9D-2F4B168BB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4804A0-EC6A-0C40-A4AC-5EE38C00D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5FAE5-763A-B448-97D5-97B13B0A3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057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B9966-E314-9840-825E-D90A2EF2A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6E2836-923C-734A-9746-00C5291074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8DC1A8-0284-5E45-AD1D-1AFE19DAC2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B1896A-847D-F447-8C39-F76F87F42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A5972-57EA-4A45-8D15-250D9F5DAE6B}" type="datetimeFigureOut">
              <a:rPr lang="en-US" smtClean="0"/>
              <a:t>2/1/22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94F44B-6E46-4346-97E0-EC67EBDDD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473DAF-D9C0-754D-BCE8-7AE3EE964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5FAE5-763A-B448-97D5-97B13B0A3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488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7F7FB0-E1E9-044F-AE82-EF81D43F2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6515D-BA2B-7F46-A717-3F61E1B6D6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A0212-9AD0-0847-8E2F-2FBC11394C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A5972-57EA-4A45-8D15-250D9F5DAE6B}" type="datetimeFigureOut">
              <a:rPr lang="en-US" smtClean="0"/>
              <a:t>2/1/22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9CB3DB-556F-294B-B86F-12772F723D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7A9A0-2CFF-BC45-AF63-B2337CFB80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5FAE5-763A-B448-97D5-97B13B0A3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10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it.cornell.edu/box" TargetMode="External"/><Relationship Id="rId3" Type="http://schemas.openxmlformats.org/officeDocument/2006/relationships/hyperlink" Target="https://github.com/CEGRcode/scriptmanager/blob/master/ScriptManager-Tutorial.docx" TargetMode="External"/><Relationship Id="rId7" Type="http://schemas.openxmlformats.org/officeDocument/2006/relationships/image" Target="../media/image1.png"/><Relationship Id="rId12" Type="http://schemas.openxmlformats.org/officeDocument/2006/relationships/image" Target="../media/image3.png"/><Relationship Id="rId2" Type="http://schemas.openxmlformats.org/officeDocument/2006/relationships/hyperlink" Target="https://github.com/CEGRcode/scriptmanager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brc_epigenomics@cornell.edu?subject=Pls%20Schedule%20consultation%20for%20epigenomics%20data%20analysis" TargetMode="External"/><Relationship Id="rId11" Type="http://schemas.openxmlformats.org/officeDocument/2006/relationships/image" Target="../media/image2.png"/><Relationship Id="rId5" Type="http://schemas.openxmlformats.org/officeDocument/2006/relationships/hyperlink" Target="https://biohpc.cornell.edu/lab/userguide.aspx?a=quickstart" TargetMode="External"/><Relationship Id="rId10" Type="http://schemas.openxmlformats.org/officeDocument/2006/relationships/hyperlink" Target="https://support.box.com/hc/en-us/articles/360044194853-I-m-Having-Trouble-Using-FTP-with-Box" TargetMode="External"/><Relationship Id="rId4" Type="http://schemas.openxmlformats.org/officeDocument/2006/relationships/hyperlink" Target="https://biohpc.cornell.edu/ww/1/Default.aspx?wid=152" TargetMode="External"/><Relationship Id="rId9" Type="http://schemas.openxmlformats.org/officeDocument/2006/relationships/hyperlink" Target="https://support.box.com/hc/en-us/articles/360043697414-Using-Box-with-FTP-or-FTP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A2ABA-4819-0E4D-BF8D-B7BB5B976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8035" y="381574"/>
            <a:ext cx="1391816" cy="276999"/>
          </a:xfrm>
        </p:spPr>
        <p:txBody>
          <a:bodyPr>
            <a:normAutofit fontScale="90000"/>
          </a:bodyPr>
          <a:lstStyle/>
          <a:p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Summary Report</a:t>
            </a:r>
            <a:br>
              <a:rPr lang="en-US" sz="12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5804B-0FC2-6342-AEF4-1A9C059BBE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67458" y="3060441"/>
            <a:ext cx="9979648" cy="3116522"/>
          </a:xfrm>
        </p:spPr>
        <p:txBody>
          <a:bodyPr>
            <a:normAutofit lnSpcReduction="10000"/>
          </a:bodyPr>
          <a:lstStyle/>
          <a:p>
            <a:endParaRPr lang="en-US" sz="160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D855ED-7C0F-F947-B8C6-20D0D0AEDA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986642" y="6496997"/>
            <a:ext cx="2514601" cy="282920"/>
          </a:xfrm>
        </p:spPr>
        <p:txBody>
          <a:bodyPr>
            <a:normAutofit lnSpcReduction="10000"/>
          </a:bodyPr>
          <a:lstStyle/>
          <a:p>
            <a:endParaRPr lang="en-US" sz="1400"/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313A888A-C475-5540-833E-2F56114F27B1}"/>
              </a:ext>
            </a:extLst>
          </p:cNvPr>
          <p:cNvSpPr txBox="1">
            <a:spLocks/>
          </p:cNvSpPr>
          <p:nvPr/>
        </p:nvSpPr>
        <p:spPr>
          <a:xfrm>
            <a:off x="1362269" y="3060441"/>
            <a:ext cx="9991531" cy="3116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/>
              <a:t> </a:t>
            </a:r>
            <a:endParaRPr lang="en-US" sz="16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6F6576-D963-FA4A-8B13-A08F79722D92}"/>
              </a:ext>
            </a:extLst>
          </p:cNvPr>
          <p:cNvSpPr/>
          <p:nvPr/>
        </p:nvSpPr>
        <p:spPr>
          <a:xfrm>
            <a:off x="2603241" y="658573"/>
            <a:ext cx="7259216" cy="21686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AEDB77-A5C7-314C-9D37-ADF911A41824}"/>
              </a:ext>
            </a:extLst>
          </p:cNvPr>
          <p:cNvSpPr txBox="1"/>
          <p:nvPr/>
        </p:nvSpPr>
        <p:spPr>
          <a:xfrm>
            <a:off x="261256" y="6487696"/>
            <a:ext cx="19094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This report prepared by:     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CF0B58B-1597-2444-AA70-2FFB013EA0FB}"/>
              </a:ext>
            </a:extLst>
          </p:cNvPr>
          <p:cNvSpPr/>
          <p:nvPr/>
        </p:nvSpPr>
        <p:spPr>
          <a:xfrm>
            <a:off x="1268963" y="2973990"/>
            <a:ext cx="10235682" cy="331236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37AEC8EC-9865-314B-8052-786780C102F3}"/>
              </a:ext>
            </a:extLst>
          </p:cNvPr>
          <p:cNvSpPr txBox="1">
            <a:spLocks/>
          </p:cNvSpPr>
          <p:nvPr/>
        </p:nvSpPr>
        <p:spPr>
          <a:xfrm>
            <a:off x="1156219" y="2621890"/>
            <a:ext cx="1391816" cy="4932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/>
              <a:t>Executive Summary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C1FCCE1-393F-3749-B4D1-F28BCD1EC311}"/>
              </a:ext>
            </a:extLst>
          </p:cNvPr>
          <p:cNvSpPr txBox="1"/>
          <p:nvPr/>
        </p:nvSpPr>
        <p:spPr>
          <a:xfrm>
            <a:off x="5211783" y="1565568"/>
            <a:ext cx="1768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Paste screenshot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295FFCA-E1B7-C541-856B-84B9A8549218}"/>
              </a:ext>
            </a:extLst>
          </p:cNvPr>
          <p:cNvGrpSpPr/>
          <p:nvPr/>
        </p:nvGrpSpPr>
        <p:grpSpPr>
          <a:xfrm>
            <a:off x="10678846" y="38793"/>
            <a:ext cx="1513154" cy="1065699"/>
            <a:chOff x="12230625" y="45649"/>
            <a:chExt cx="1513154" cy="1065699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EA96AEE-4D49-874F-BC29-40A658105BF1}"/>
                </a:ext>
              </a:extLst>
            </p:cNvPr>
            <p:cNvSpPr/>
            <p:nvPr/>
          </p:nvSpPr>
          <p:spPr>
            <a:xfrm>
              <a:off x="12230625" y="105909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effectLst/>
                  <a:latin typeface="Apple Color Emoji" pitchFamily="2" charset="0"/>
                </a:rPr>
                <a:t>✅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C1B098E-C97B-A14C-8FBB-31A645550964}"/>
                </a:ext>
              </a:extLst>
            </p:cNvPr>
            <p:cNvSpPr/>
            <p:nvPr/>
          </p:nvSpPr>
          <p:spPr>
            <a:xfrm>
              <a:off x="12262204" y="398524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effectLst/>
                  <a:latin typeface="Apple Color Emoji" pitchFamily="2" charset="0"/>
                </a:rPr>
                <a:t>❌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41BCFD7-B9E7-1D4D-BE29-671A3F4C1D3C}"/>
                </a:ext>
              </a:extLst>
            </p:cNvPr>
            <p:cNvSpPr/>
            <p:nvPr/>
          </p:nvSpPr>
          <p:spPr>
            <a:xfrm>
              <a:off x="12262204" y="742016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effectLst/>
                  <a:latin typeface="Apple Color Emoji" pitchFamily="2" charset="0"/>
                </a:rPr>
                <a:t>⚠️</a:t>
              </a: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601D2386-FF24-A947-986F-F99B2E177F90}"/>
                </a:ext>
              </a:extLst>
            </p:cNvPr>
            <p:cNvGrpSpPr/>
            <p:nvPr/>
          </p:nvGrpSpPr>
          <p:grpSpPr>
            <a:xfrm>
              <a:off x="12230625" y="45649"/>
              <a:ext cx="1513154" cy="1065699"/>
              <a:chOff x="12230625" y="45649"/>
              <a:chExt cx="1513154" cy="1065699"/>
            </a:xfrm>
          </p:grpSpPr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99BF1C1-2E3F-884A-AAF3-F21F9A7C9BCF}"/>
                  </a:ext>
                </a:extLst>
              </p:cNvPr>
              <p:cNvSpPr txBox="1"/>
              <p:nvPr/>
            </p:nvSpPr>
            <p:spPr>
              <a:xfrm>
                <a:off x="12524935" y="58003"/>
                <a:ext cx="5886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Pass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24820FE-012E-A445-92F0-6C8AE256A3EA}"/>
                  </a:ext>
                </a:extLst>
              </p:cNvPr>
              <p:cNvSpPr txBox="1"/>
              <p:nvPr/>
            </p:nvSpPr>
            <p:spPr>
              <a:xfrm>
                <a:off x="12574869" y="372684"/>
                <a:ext cx="5004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Fail</a:t>
                </a: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260A1A9-94FD-1A4A-9D13-CEECCBE907D2}"/>
                  </a:ext>
                </a:extLst>
              </p:cNvPr>
              <p:cNvSpPr txBox="1"/>
              <p:nvPr/>
            </p:nvSpPr>
            <p:spPr>
              <a:xfrm>
                <a:off x="12574869" y="670742"/>
                <a:ext cx="11689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Borderline</a:t>
                </a: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36524624-2BDE-514A-BD9A-A00897B99B20}"/>
                  </a:ext>
                </a:extLst>
              </p:cNvPr>
              <p:cNvSpPr/>
              <p:nvPr/>
            </p:nvSpPr>
            <p:spPr>
              <a:xfrm>
                <a:off x="12230625" y="45649"/>
                <a:ext cx="1460170" cy="10656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12751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F2090-4289-CC40-A085-B1DAF60EC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516" y="219455"/>
            <a:ext cx="4294570" cy="595928"/>
          </a:xfrm>
        </p:spPr>
        <p:txBody>
          <a:bodyPr>
            <a:normAutofit fontScale="90000"/>
          </a:bodyPr>
          <a:lstStyle/>
          <a:p>
            <a:r>
              <a:rPr lang="en-US" dirty="0"/>
              <a:t>Datafiles &amp; Analysis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2103E3B-27D5-D34A-BBED-51D2375631DF}"/>
              </a:ext>
            </a:extLst>
          </p:cNvPr>
          <p:cNvSpPr txBox="1"/>
          <p:nvPr/>
        </p:nvSpPr>
        <p:spPr>
          <a:xfrm>
            <a:off x="5351363" y="3429000"/>
            <a:ext cx="6840637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b="0" dirty="0">
                <a:solidFill>
                  <a:srgbClr val="1D1C1D"/>
                </a:solidFill>
                <a:effectLst/>
                <a:latin typeface="Slack-Lato"/>
              </a:rPr>
              <a:t>Dr. Will Lai has developed a GUI interface for some standard approaches to analyzing </a:t>
            </a:r>
            <a:r>
              <a:rPr lang="en-US" b="0" dirty="0" err="1">
                <a:solidFill>
                  <a:srgbClr val="1D1C1D"/>
                </a:solidFill>
                <a:effectLst/>
                <a:latin typeface="Slack-Lato"/>
              </a:rPr>
              <a:t>ChIP-exo</a:t>
            </a:r>
            <a:r>
              <a:rPr lang="en-US" b="0" dirty="0">
                <a:solidFill>
                  <a:srgbClr val="1D1C1D"/>
                </a:solidFill>
                <a:effectLst/>
                <a:latin typeface="Slack-Lato"/>
              </a:rPr>
              <a:t> data. You can download the software from his repo - </a:t>
            </a:r>
            <a:r>
              <a:rPr lang="en-US" b="0" u="none" strike="noStrike" dirty="0">
                <a:solidFill>
                  <a:srgbClr val="1D1C1D"/>
                </a:solidFill>
                <a:effectLst/>
                <a:latin typeface="Slack-Lato"/>
                <a:hlinkClick r:id="rId2"/>
              </a:rPr>
              <a:t>https://github.com/CEGRcode/scriptmanager</a:t>
            </a:r>
            <a:r>
              <a:rPr lang="en-US" b="0" dirty="0">
                <a:solidFill>
                  <a:srgbClr val="1D1C1D"/>
                </a:solidFill>
                <a:effectLst/>
                <a:latin typeface="Slack-Lato"/>
              </a:rPr>
              <a:t>.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rgbClr val="1D1C1D"/>
                </a:solidFill>
                <a:effectLst/>
                <a:latin typeface="Slack-Lato"/>
              </a:rPr>
              <a:t>A "</a:t>
            </a:r>
            <a:r>
              <a:rPr lang="en-US" b="0" u="none" strike="noStrike" dirty="0">
                <a:solidFill>
                  <a:srgbClr val="1D1C1D"/>
                </a:solidFill>
                <a:effectLst/>
                <a:latin typeface="Slack-Lato"/>
                <a:hlinkClick r:id="rId3"/>
              </a:rPr>
              <a:t>ScriptManager-Tutorial.docx</a:t>
            </a:r>
            <a:r>
              <a:rPr lang="en-US" b="0" dirty="0">
                <a:solidFill>
                  <a:srgbClr val="1D1C1D"/>
                </a:solidFill>
                <a:effectLst/>
                <a:latin typeface="Slack-Lato"/>
              </a:rPr>
              <a:t>" is available with step-by-step screenshot tutorials.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rgbClr val="1D1C1D"/>
                </a:solidFill>
                <a:effectLst/>
                <a:latin typeface="Slack-Lato"/>
                <a:hlinkClick r:id="rId4"/>
              </a:rPr>
              <a:t>Here are recordings of </a:t>
            </a:r>
            <a:r>
              <a:rPr lang="en-US" b="0" dirty="0">
                <a:solidFill>
                  <a:srgbClr val="1D1C1D"/>
                </a:solidFill>
                <a:effectLst/>
                <a:latin typeface="Slack-Lato"/>
              </a:rPr>
              <a:t>Dr. Lai’s prior epigenomics training sessions. Download materials are available but </a:t>
            </a:r>
            <a:r>
              <a:rPr lang="en-US" b="0">
                <a:solidFill>
                  <a:srgbClr val="1D1C1D"/>
                </a:solidFill>
                <a:effectLst/>
                <a:latin typeface="Slack-Lato"/>
              </a:rPr>
              <a:t>videos will require </a:t>
            </a:r>
            <a:r>
              <a:rPr lang="en-US" b="0" dirty="0">
                <a:solidFill>
                  <a:srgbClr val="1D1C1D"/>
                </a:solidFill>
                <a:effectLst/>
                <a:latin typeface="Slack-Lato"/>
                <a:hlinkClick r:id="rId5"/>
              </a:rPr>
              <a:t>BioHPC account login </a:t>
            </a:r>
            <a:r>
              <a:rPr lang="en-US" b="0" dirty="0">
                <a:solidFill>
                  <a:srgbClr val="1D1C1D"/>
                </a:solidFill>
                <a:effectLst/>
                <a:latin typeface="Slack-Lato"/>
              </a:rPr>
              <a:t>which is free to members of Cornell community.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rgbClr val="1D1C1D"/>
                </a:solidFill>
                <a:effectLst/>
                <a:latin typeface="Slack-Lato"/>
                <a:hlinkClick r:id="rId6"/>
              </a:rPr>
              <a:t>Please let us know </a:t>
            </a:r>
            <a:r>
              <a:rPr lang="en-US" b="0" dirty="0">
                <a:solidFill>
                  <a:srgbClr val="1D1C1D"/>
                </a:solidFill>
                <a:effectLst/>
                <a:latin typeface="Slack-Lato"/>
              </a:rPr>
              <a:t>if you would like to schedule a meeting for a consultation on your data and analyses.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1C8009-5B03-C144-BD95-64435573D2B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50410" y="3429000"/>
            <a:ext cx="4165600" cy="3200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23F0DEF-BAAB-8F47-8B6A-91961BD5CB31}"/>
              </a:ext>
            </a:extLst>
          </p:cNvPr>
          <p:cNvCxnSpPr/>
          <p:nvPr/>
        </p:nvCxnSpPr>
        <p:spPr>
          <a:xfrm>
            <a:off x="950410" y="3345088"/>
            <a:ext cx="10660283" cy="0"/>
          </a:xfrm>
          <a:prstGeom prst="line">
            <a:avLst/>
          </a:prstGeom>
          <a:ln w="12700" cmpd="dbl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CDED8DC-CB3A-624A-8A3D-CE1F982D6DF5}"/>
              </a:ext>
            </a:extLst>
          </p:cNvPr>
          <p:cNvSpPr txBox="1"/>
          <p:nvPr/>
        </p:nvSpPr>
        <p:spPr>
          <a:xfrm>
            <a:off x="198517" y="1061339"/>
            <a:ext cx="642220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We provide the </a:t>
            </a:r>
            <a:r>
              <a:rPr lang="en-US" b="1" dirty="0"/>
              <a:t>raw </a:t>
            </a:r>
            <a:r>
              <a:rPr lang="en-US" b="1" dirty="0" err="1"/>
              <a:t>FastQ</a:t>
            </a:r>
            <a:r>
              <a:rPr lang="en-US" b="1" dirty="0"/>
              <a:t> </a:t>
            </a:r>
            <a:r>
              <a:rPr lang="en-US" dirty="0"/>
              <a:t>files, </a:t>
            </a:r>
            <a:r>
              <a:rPr lang="en-US" b="1" dirty="0"/>
              <a:t>raw BAMs</a:t>
            </a:r>
            <a:r>
              <a:rPr lang="en-US" dirty="0"/>
              <a:t>, </a:t>
            </a:r>
            <a:r>
              <a:rPr lang="en-US" b="1" dirty="0"/>
              <a:t>filtered BAMs </a:t>
            </a:r>
            <a:r>
              <a:rPr lang="en-US" dirty="0"/>
              <a:t>from the sequencing results to you together with a copy of this summary report. The files are available </a:t>
            </a:r>
            <a:r>
              <a:rPr lang="en-US" dirty="0">
                <a:hlinkClick r:id="rId8"/>
              </a:rPr>
              <a:t>in a shared Cornell Box folder </a:t>
            </a:r>
            <a:r>
              <a:rPr lang="en-US" dirty="0"/>
              <a:t>for 30 days. A link will be sent to you. We keep the metainformation and raw files for you as a part of this service.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hlinkClick r:id="rId9"/>
              </a:rPr>
              <a:t>Here are instructions to use </a:t>
            </a:r>
            <a:r>
              <a:rPr lang="en-US" dirty="0" err="1">
                <a:hlinkClick r:id="rId9"/>
              </a:rPr>
              <a:t>Filezilla</a:t>
            </a:r>
            <a:r>
              <a:rPr lang="en-US" dirty="0">
                <a:hlinkClick r:id="rId9"/>
              </a:rPr>
              <a:t> </a:t>
            </a:r>
            <a:r>
              <a:rPr lang="en-US" dirty="0"/>
              <a:t>if you want a GUI interface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Here are </a:t>
            </a:r>
            <a:r>
              <a:rPr lang="en-US" dirty="0">
                <a:hlinkClick r:id="rId10"/>
              </a:rPr>
              <a:t>instructions to use the command line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F0C378C-0C56-A14C-ADB4-A4AADE1068B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86623" y="1061339"/>
            <a:ext cx="3517841" cy="102017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FE8D687-FD98-EE49-9951-7196BF14D203}"/>
              </a:ext>
            </a:extLst>
          </p:cNvPr>
          <p:cNvPicPr>
            <a:picLocks noChangeAspect="1"/>
          </p:cNvPicPr>
          <p:nvPr/>
        </p:nvPicPr>
        <p:blipFill>
          <a:blip r:embed="rId12">
            <a:alphaModFix amt="70000"/>
          </a:blip>
          <a:stretch>
            <a:fillRect/>
          </a:stretch>
        </p:blipFill>
        <p:spPr>
          <a:xfrm>
            <a:off x="6802058" y="2180047"/>
            <a:ext cx="5019212" cy="102016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BA7F623A-7901-184B-9F7E-33EF9AA8225F}"/>
              </a:ext>
            </a:extLst>
          </p:cNvPr>
          <p:cNvSpPr txBox="1"/>
          <p:nvPr/>
        </p:nvSpPr>
        <p:spPr>
          <a:xfrm>
            <a:off x="8473934" y="2561246"/>
            <a:ext cx="1601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Amasis MT Pro" panose="020F0502020204030204" pitchFamily="34" charset="0"/>
                <a:cs typeface="Amasis MT Pro" panose="020F0502020204030204" pitchFamily="34" charset="0"/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2979315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F2090-4289-CC40-A085-B1DAF60EC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516" y="219455"/>
            <a:ext cx="4294570" cy="595928"/>
          </a:xfrm>
        </p:spPr>
        <p:txBody>
          <a:bodyPr>
            <a:normAutofit fontScale="90000"/>
          </a:bodyPr>
          <a:lstStyle/>
          <a:p>
            <a:r>
              <a:rPr lang="en-US" dirty="0"/>
              <a:t>Sample descriptions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FE1F545-EEA4-9848-9F64-0CF47EFD443B}"/>
              </a:ext>
            </a:extLst>
          </p:cNvPr>
          <p:cNvSpPr/>
          <p:nvPr/>
        </p:nvSpPr>
        <p:spPr>
          <a:xfrm>
            <a:off x="214604" y="1436857"/>
            <a:ext cx="11880414" cy="530917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695F56D-FE1A-ED40-A679-8C6C359BF32E}"/>
              </a:ext>
            </a:extLst>
          </p:cNvPr>
          <p:cNvSpPr txBox="1"/>
          <p:nvPr/>
        </p:nvSpPr>
        <p:spPr>
          <a:xfrm>
            <a:off x="5003061" y="3454269"/>
            <a:ext cx="1768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Paste screenshot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721E319-1347-DB4C-91B3-82CADD4CF1E8}"/>
              </a:ext>
            </a:extLst>
          </p:cNvPr>
          <p:cNvSpPr txBox="1"/>
          <p:nvPr/>
        </p:nvSpPr>
        <p:spPr>
          <a:xfrm>
            <a:off x="5833131" y="332753"/>
            <a:ext cx="4232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Sample information accurate and complete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F632D4A-5960-1640-9809-FCAA81DE429D}"/>
              </a:ext>
            </a:extLst>
          </p:cNvPr>
          <p:cNvSpPr/>
          <p:nvPr/>
        </p:nvSpPr>
        <p:spPr>
          <a:xfrm>
            <a:off x="5527963" y="332754"/>
            <a:ext cx="305167" cy="25329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3">
            <a:extLst>
              <a:ext uri="{FF2B5EF4-FFF2-40B4-BE49-F238E27FC236}">
                <a16:creationId xmlns:a16="http://schemas.microsoft.com/office/drawing/2014/main" id="{89826D3D-F8E2-0840-829D-E5814CAF6944}"/>
              </a:ext>
            </a:extLst>
          </p:cNvPr>
          <p:cNvSpPr txBox="1">
            <a:spLocks/>
          </p:cNvSpPr>
          <p:nvPr/>
        </p:nvSpPr>
        <p:spPr>
          <a:xfrm>
            <a:off x="5396567" y="193641"/>
            <a:ext cx="567958" cy="1178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Status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0AB33A8-CF02-164A-95C2-3F87065BA4E9}"/>
              </a:ext>
            </a:extLst>
          </p:cNvPr>
          <p:cNvSpPr txBox="1"/>
          <p:nvPr/>
        </p:nvSpPr>
        <p:spPr>
          <a:xfrm>
            <a:off x="5833130" y="606824"/>
            <a:ext cx="3231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Comments</a:t>
            </a:r>
            <a:r>
              <a:rPr lang="en-US" dirty="0"/>
              <a:t>: </a:t>
            </a:r>
            <a:r>
              <a:rPr lang="en-US" sz="1200" dirty="0"/>
              <a:t>Enter comments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DC848A6-6AFC-AE41-AD3E-DC18D636ACFC}"/>
              </a:ext>
            </a:extLst>
          </p:cNvPr>
          <p:cNvGrpSpPr/>
          <p:nvPr/>
        </p:nvGrpSpPr>
        <p:grpSpPr>
          <a:xfrm>
            <a:off x="10678846" y="38793"/>
            <a:ext cx="1513154" cy="1065699"/>
            <a:chOff x="12230625" y="45649"/>
            <a:chExt cx="1513154" cy="1065699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49E2660-9A2D-D848-BC8B-7F016253F158}"/>
                </a:ext>
              </a:extLst>
            </p:cNvPr>
            <p:cNvSpPr/>
            <p:nvPr/>
          </p:nvSpPr>
          <p:spPr>
            <a:xfrm>
              <a:off x="12230625" y="105909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effectLst/>
                  <a:latin typeface="Apple Color Emoji" pitchFamily="2" charset="0"/>
                </a:rPr>
                <a:t>✅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16C87EBE-FCB0-0D4E-B049-EAB4DD7DB9B8}"/>
                </a:ext>
              </a:extLst>
            </p:cNvPr>
            <p:cNvSpPr/>
            <p:nvPr/>
          </p:nvSpPr>
          <p:spPr>
            <a:xfrm>
              <a:off x="12262204" y="398524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effectLst/>
                  <a:latin typeface="Apple Color Emoji" pitchFamily="2" charset="0"/>
                </a:rPr>
                <a:t>❌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A28308BA-50D4-6C4E-B66D-583A0AE7321F}"/>
                </a:ext>
              </a:extLst>
            </p:cNvPr>
            <p:cNvSpPr/>
            <p:nvPr/>
          </p:nvSpPr>
          <p:spPr>
            <a:xfrm>
              <a:off x="12262204" y="742016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effectLst/>
                  <a:latin typeface="Apple Color Emoji" pitchFamily="2" charset="0"/>
                </a:rPr>
                <a:t>⚠️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6E1AE5BA-4D46-E946-8324-8267FA56B90B}"/>
                </a:ext>
              </a:extLst>
            </p:cNvPr>
            <p:cNvGrpSpPr/>
            <p:nvPr/>
          </p:nvGrpSpPr>
          <p:grpSpPr>
            <a:xfrm>
              <a:off x="12230625" y="45649"/>
              <a:ext cx="1513154" cy="1065699"/>
              <a:chOff x="12230625" y="45649"/>
              <a:chExt cx="1513154" cy="1065699"/>
            </a:xfrm>
          </p:grpSpPr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19A7E607-7E3B-BF41-9503-8E81857FDBA0}"/>
                  </a:ext>
                </a:extLst>
              </p:cNvPr>
              <p:cNvSpPr txBox="1"/>
              <p:nvPr/>
            </p:nvSpPr>
            <p:spPr>
              <a:xfrm>
                <a:off x="12524935" y="58003"/>
                <a:ext cx="5886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Pass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F86A9F2-A07A-3D4B-9BEF-12FD2024E070}"/>
                  </a:ext>
                </a:extLst>
              </p:cNvPr>
              <p:cNvSpPr txBox="1"/>
              <p:nvPr/>
            </p:nvSpPr>
            <p:spPr>
              <a:xfrm>
                <a:off x="12574869" y="372684"/>
                <a:ext cx="5004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Fail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6BF3BB8-FFBA-604B-BC13-C6814E6B9665}"/>
                  </a:ext>
                </a:extLst>
              </p:cNvPr>
              <p:cNvSpPr txBox="1"/>
              <p:nvPr/>
            </p:nvSpPr>
            <p:spPr>
              <a:xfrm>
                <a:off x="12574869" y="670742"/>
                <a:ext cx="11689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Borderline</a:t>
                </a:r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3695643A-3D36-8243-BF24-A49046FEA4FC}"/>
                  </a:ext>
                </a:extLst>
              </p:cNvPr>
              <p:cNvSpPr/>
              <p:nvPr/>
            </p:nvSpPr>
            <p:spPr>
              <a:xfrm>
                <a:off x="12230625" y="45649"/>
                <a:ext cx="1460170" cy="10656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05633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D8A04B3-4AC2-4340-93E5-92C2B5E38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9053"/>
            <a:ext cx="7444740" cy="767713"/>
          </a:xfrm>
        </p:spPr>
        <p:txBody>
          <a:bodyPr/>
          <a:lstStyle/>
          <a:p>
            <a:r>
              <a:rPr lang="en-US" dirty="0"/>
              <a:t>Chromatin fragmentation check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737B45-6A1C-994A-9F69-48F99D2DF1CA}"/>
              </a:ext>
            </a:extLst>
          </p:cNvPr>
          <p:cNvSpPr txBox="1"/>
          <p:nvPr/>
        </p:nvSpPr>
        <p:spPr>
          <a:xfrm>
            <a:off x="7792795" y="1645154"/>
            <a:ext cx="4281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Smear predominantly between 200-500 bp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09D23B3-7854-AD43-A668-B5849B6E4052}"/>
              </a:ext>
            </a:extLst>
          </p:cNvPr>
          <p:cNvSpPr/>
          <p:nvPr/>
        </p:nvSpPr>
        <p:spPr>
          <a:xfrm>
            <a:off x="-933061" y="3876261"/>
            <a:ext cx="887819" cy="195800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A974E80E-0F9D-0C4E-823F-0CAC1EFBF22D}"/>
              </a:ext>
            </a:extLst>
          </p:cNvPr>
          <p:cNvGrpSpPr/>
          <p:nvPr/>
        </p:nvGrpSpPr>
        <p:grpSpPr>
          <a:xfrm>
            <a:off x="-695111" y="3736885"/>
            <a:ext cx="411918" cy="2324100"/>
            <a:chOff x="538555" y="2897119"/>
            <a:chExt cx="259080" cy="2324100"/>
          </a:xfrm>
        </p:grpSpPr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9C53A32E-8E77-0048-A000-A094FEFF7F20}"/>
                </a:ext>
              </a:extLst>
            </p:cNvPr>
            <p:cNvCxnSpPr>
              <a:cxnSpLocks/>
            </p:cNvCxnSpPr>
            <p:nvPr/>
          </p:nvCxnSpPr>
          <p:spPr>
            <a:xfrm>
              <a:off x="538555" y="2897119"/>
              <a:ext cx="0" cy="2324100"/>
            </a:xfrm>
            <a:prstGeom prst="line">
              <a:avLst/>
            </a:prstGeom>
            <a:ln>
              <a:solidFill>
                <a:srgbClr val="FFFF00">
                  <a:alpha val="484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6A1020D1-8F12-F240-90A6-EDB9287B9337}"/>
                </a:ext>
              </a:extLst>
            </p:cNvPr>
            <p:cNvCxnSpPr>
              <a:cxnSpLocks/>
            </p:cNvCxnSpPr>
            <p:nvPr/>
          </p:nvCxnSpPr>
          <p:spPr>
            <a:xfrm>
              <a:off x="797635" y="2897119"/>
              <a:ext cx="0" cy="2324100"/>
            </a:xfrm>
            <a:prstGeom prst="line">
              <a:avLst/>
            </a:prstGeom>
            <a:ln>
              <a:solidFill>
                <a:srgbClr val="FFFF00">
                  <a:alpha val="484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B62D30C5-4786-0040-AFED-3F0651AFCE75}"/>
              </a:ext>
            </a:extLst>
          </p:cNvPr>
          <p:cNvSpPr/>
          <p:nvPr/>
        </p:nvSpPr>
        <p:spPr>
          <a:xfrm>
            <a:off x="7412625" y="1645155"/>
            <a:ext cx="380170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itle 3">
            <a:extLst>
              <a:ext uri="{FF2B5EF4-FFF2-40B4-BE49-F238E27FC236}">
                <a16:creationId xmlns:a16="http://schemas.microsoft.com/office/drawing/2014/main" id="{5466C343-F599-E04E-8389-9B981A8838DE}"/>
              </a:ext>
            </a:extLst>
          </p:cNvPr>
          <p:cNvSpPr txBox="1">
            <a:spLocks/>
          </p:cNvSpPr>
          <p:nvPr/>
        </p:nvSpPr>
        <p:spPr>
          <a:xfrm>
            <a:off x="7318731" y="1508268"/>
            <a:ext cx="567958" cy="1178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Status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34FFEAC-D9AD-274E-8ADC-3C3E8F304D02}"/>
              </a:ext>
            </a:extLst>
          </p:cNvPr>
          <p:cNvSpPr txBox="1"/>
          <p:nvPr/>
        </p:nvSpPr>
        <p:spPr>
          <a:xfrm>
            <a:off x="7318731" y="2037823"/>
            <a:ext cx="244216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Comments</a:t>
            </a:r>
            <a:r>
              <a:rPr lang="en-US" dirty="0"/>
              <a:t>:</a:t>
            </a:r>
          </a:p>
          <a:p>
            <a:r>
              <a:rPr lang="en-US" sz="1200" dirty="0"/>
              <a:t>Enter comments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4D201214-3FFD-9B4B-BF2E-4F3919A14981}"/>
              </a:ext>
            </a:extLst>
          </p:cNvPr>
          <p:cNvGrpSpPr/>
          <p:nvPr/>
        </p:nvGrpSpPr>
        <p:grpSpPr>
          <a:xfrm>
            <a:off x="505521" y="767855"/>
            <a:ext cx="273071" cy="5962746"/>
            <a:chOff x="538555" y="2897119"/>
            <a:chExt cx="259080" cy="2324100"/>
          </a:xfrm>
        </p:grpSpPr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DA9AECF7-E8B0-924C-90E1-8AE388608971}"/>
                </a:ext>
              </a:extLst>
            </p:cNvPr>
            <p:cNvCxnSpPr>
              <a:cxnSpLocks/>
            </p:cNvCxnSpPr>
            <p:nvPr/>
          </p:nvCxnSpPr>
          <p:spPr>
            <a:xfrm>
              <a:off x="538555" y="2897119"/>
              <a:ext cx="0" cy="2324100"/>
            </a:xfrm>
            <a:prstGeom prst="line">
              <a:avLst/>
            </a:prstGeom>
            <a:ln>
              <a:solidFill>
                <a:srgbClr val="FFFF00">
                  <a:alpha val="484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2DFB2AED-1F95-A349-B17F-0B65957C5342}"/>
                </a:ext>
              </a:extLst>
            </p:cNvPr>
            <p:cNvCxnSpPr>
              <a:cxnSpLocks/>
            </p:cNvCxnSpPr>
            <p:nvPr/>
          </p:nvCxnSpPr>
          <p:spPr>
            <a:xfrm>
              <a:off x="797635" y="2897119"/>
              <a:ext cx="0" cy="2324100"/>
            </a:xfrm>
            <a:prstGeom prst="line">
              <a:avLst/>
            </a:prstGeom>
            <a:ln>
              <a:solidFill>
                <a:srgbClr val="FFFF00">
                  <a:alpha val="484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Rectangle 68">
            <a:extLst>
              <a:ext uri="{FF2B5EF4-FFF2-40B4-BE49-F238E27FC236}">
                <a16:creationId xmlns:a16="http://schemas.microsoft.com/office/drawing/2014/main" id="{6AD59519-3017-A344-B98F-D69BB37BE341}"/>
              </a:ext>
            </a:extLst>
          </p:cNvPr>
          <p:cNvSpPr/>
          <p:nvPr/>
        </p:nvSpPr>
        <p:spPr>
          <a:xfrm>
            <a:off x="85457" y="662477"/>
            <a:ext cx="7091870" cy="616167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523A4BA5-545D-F24C-B80F-7C5F625D0FDA}"/>
              </a:ext>
            </a:extLst>
          </p:cNvPr>
          <p:cNvSpPr txBox="1"/>
          <p:nvPr/>
        </p:nvSpPr>
        <p:spPr>
          <a:xfrm>
            <a:off x="293144" y="2176322"/>
            <a:ext cx="31851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Paste screenshot; rotate right by 90˚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May need crop and align lane assignments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Copy/paste and align vertical yellow lines on top of gel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0C7D337-4122-9349-8F2C-A0CD4572009B}"/>
              </a:ext>
            </a:extLst>
          </p:cNvPr>
          <p:cNvSpPr txBox="1"/>
          <p:nvPr/>
        </p:nvSpPr>
        <p:spPr>
          <a:xfrm rot="16200000">
            <a:off x="-2203797" y="4675755"/>
            <a:ext cx="201448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Grab vertical yellow lines and align with 200/500 markers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B736C60-7AE5-674E-9BD4-609268E98F9D}"/>
              </a:ext>
            </a:extLst>
          </p:cNvPr>
          <p:cNvGrpSpPr/>
          <p:nvPr/>
        </p:nvGrpSpPr>
        <p:grpSpPr>
          <a:xfrm>
            <a:off x="10678846" y="38793"/>
            <a:ext cx="1513154" cy="1065699"/>
            <a:chOff x="12230625" y="45649"/>
            <a:chExt cx="1513154" cy="1065699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365B2D9D-883C-DA46-A26F-70D7BB5A1051}"/>
                </a:ext>
              </a:extLst>
            </p:cNvPr>
            <p:cNvSpPr/>
            <p:nvPr/>
          </p:nvSpPr>
          <p:spPr>
            <a:xfrm>
              <a:off x="12230625" y="105909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effectLst/>
                  <a:latin typeface="Apple Color Emoji" pitchFamily="2" charset="0"/>
                </a:rPr>
                <a:t>✅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045F6237-753E-5144-9E06-3FF189E6968C}"/>
                </a:ext>
              </a:extLst>
            </p:cNvPr>
            <p:cNvSpPr/>
            <p:nvPr/>
          </p:nvSpPr>
          <p:spPr>
            <a:xfrm>
              <a:off x="12262204" y="398524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effectLst/>
                  <a:latin typeface="Apple Color Emoji" pitchFamily="2" charset="0"/>
                </a:rPr>
                <a:t>❌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458B846F-5DF0-C24D-914F-646E46BAE322}"/>
                </a:ext>
              </a:extLst>
            </p:cNvPr>
            <p:cNvSpPr/>
            <p:nvPr/>
          </p:nvSpPr>
          <p:spPr>
            <a:xfrm>
              <a:off x="12262204" y="742016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effectLst/>
                  <a:latin typeface="Apple Color Emoji" pitchFamily="2" charset="0"/>
                </a:rPr>
                <a:t>⚠️</a:t>
              </a:r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9561AA20-94B7-C140-9FA1-3B5228AA543D}"/>
                </a:ext>
              </a:extLst>
            </p:cNvPr>
            <p:cNvGrpSpPr/>
            <p:nvPr/>
          </p:nvGrpSpPr>
          <p:grpSpPr>
            <a:xfrm>
              <a:off x="12230625" y="45649"/>
              <a:ext cx="1513154" cy="1065699"/>
              <a:chOff x="12230625" y="45649"/>
              <a:chExt cx="1513154" cy="1065699"/>
            </a:xfrm>
          </p:grpSpPr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105A52A1-3F52-1D4E-B2AA-CE8F7C2E1281}"/>
                  </a:ext>
                </a:extLst>
              </p:cNvPr>
              <p:cNvSpPr txBox="1"/>
              <p:nvPr/>
            </p:nvSpPr>
            <p:spPr>
              <a:xfrm>
                <a:off x="12524935" y="58003"/>
                <a:ext cx="5886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Pass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2D57A65-7516-444E-B2E7-6E8A84A5BA79}"/>
                  </a:ext>
                </a:extLst>
              </p:cNvPr>
              <p:cNvSpPr txBox="1"/>
              <p:nvPr/>
            </p:nvSpPr>
            <p:spPr>
              <a:xfrm>
                <a:off x="12574869" y="372684"/>
                <a:ext cx="5004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Fail</a:t>
                </a: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C69ADA7-DFC1-E846-BDDD-DDDB19BE4D32}"/>
                  </a:ext>
                </a:extLst>
              </p:cNvPr>
              <p:cNvSpPr txBox="1"/>
              <p:nvPr/>
            </p:nvSpPr>
            <p:spPr>
              <a:xfrm>
                <a:off x="12574869" y="670742"/>
                <a:ext cx="11689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Borderline</a:t>
                </a:r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FC29B974-7921-0343-957B-2F080A92DA8F}"/>
                  </a:ext>
                </a:extLst>
              </p:cNvPr>
              <p:cNvSpPr/>
              <p:nvPr/>
            </p:nvSpPr>
            <p:spPr>
              <a:xfrm>
                <a:off x="12230625" y="45649"/>
                <a:ext cx="1460170" cy="10656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12667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D8A04B3-4AC2-4340-93E5-92C2B5E38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51" y="46028"/>
            <a:ext cx="6959420" cy="593466"/>
          </a:xfrm>
        </p:spPr>
        <p:txBody>
          <a:bodyPr>
            <a:normAutofit fontScale="90000"/>
          </a:bodyPr>
          <a:lstStyle/>
          <a:p>
            <a:r>
              <a:rPr lang="en-US" dirty="0"/>
              <a:t>Library size check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1226AF6-9A38-0946-A2E5-088013CA745E}"/>
              </a:ext>
            </a:extLst>
          </p:cNvPr>
          <p:cNvSpPr/>
          <p:nvPr/>
        </p:nvSpPr>
        <p:spPr>
          <a:xfrm>
            <a:off x="85457" y="662477"/>
            <a:ext cx="7091870" cy="616167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CED437F4-8B96-B649-84CC-F6A924B76650}"/>
              </a:ext>
            </a:extLst>
          </p:cNvPr>
          <p:cNvGrpSpPr/>
          <p:nvPr/>
        </p:nvGrpSpPr>
        <p:grpSpPr>
          <a:xfrm>
            <a:off x="584615" y="1111348"/>
            <a:ext cx="260351" cy="1844211"/>
            <a:chOff x="538555" y="2897119"/>
            <a:chExt cx="259080" cy="2324100"/>
          </a:xfrm>
        </p:grpSpPr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8A8758AF-1334-C94A-BF22-82E1B12B192A}"/>
                </a:ext>
              </a:extLst>
            </p:cNvPr>
            <p:cNvCxnSpPr>
              <a:cxnSpLocks/>
            </p:cNvCxnSpPr>
            <p:nvPr/>
          </p:nvCxnSpPr>
          <p:spPr>
            <a:xfrm>
              <a:off x="538555" y="2897119"/>
              <a:ext cx="0" cy="2324100"/>
            </a:xfrm>
            <a:prstGeom prst="line">
              <a:avLst/>
            </a:prstGeom>
            <a:ln>
              <a:solidFill>
                <a:srgbClr val="FFFF00">
                  <a:alpha val="484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95899A94-E27F-8B4B-935B-612BFF2A9560}"/>
                </a:ext>
              </a:extLst>
            </p:cNvPr>
            <p:cNvCxnSpPr>
              <a:cxnSpLocks/>
            </p:cNvCxnSpPr>
            <p:nvPr/>
          </p:nvCxnSpPr>
          <p:spPr>
            <a:xfrm>
              <a:off x="797635" y="2897119"/>
              <a:ext cx="0" cy="2324100"/>
            </a:xfrm>
            <a:prstGeom prst="line">
              <a:avLst/>
            </a:prstGeom>
            <a:ln>
              <a:solidFill>
                <a:srgbClr val="FFFF00">
                  <a:alpha val="484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Rectangle 61">
            <a:extLst>
              <a:ext uri="{FF2B5EF4-FFF2-40B4-BE49-F238E27FC236}">
                <a16:creationId xmlns:a16="http://schemas.microsoft.com/office/drawing/2014/main" id="{E81A969D-9B83-A64B-A1BA-29AAF21A0CF5}"/>
              </a:ext>
            </a:extLst>
          </p:cNvPr>
          <p:cNvSpPr/>
          <p:nvPr/>
        </p:nvSpPr>
        <p:spPr>
          <a:xfrm>
            <a:off x="-933061" y="3876261"/>
            <a:ext cx="887819" cy="195800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D19601DD-FACA-C54A-90F5-1E1F62E212A1}"/>
              </a:ext>
            </a:extLst>
          </p:cNvPr>
          <p:cNvGrpSpPr/>
          <p:nvPr/>
        </p:nvGrpSpPr>
        <p:grpSpPr>
          <a:xfrm>
            <a:off x="-695111" y="3736885"/>
            <a:ext cx="411918" cy="2324100"/>
            <a:chOff x="538555" y="2897119"/>
            <a:chExt cx="259080" cy="2324100"/>
          </a:xfrm>
        </p:grpSpPr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66FED458-F73F-214F-9CD8-AE7D89DC8CE0}"/>
                </a:ext>
              </a:extLst>
            </p:cNvPr>
            <p:cNvCxnSpPr>
              <a:cxnSpLocks/>
            </p:cNvCxnSpPr>
            <p:nvPr/>
          </p:nvCxnSpPr>
          <p:spPr>
            <a:xfrm>
              <a:off x="538555" y="2897119"/>
              <a:ext cx="0" cy="2324100"/>
            </a:xfrm>
            <a:prstGeom prst="line">
              <a:avLst/>
            </a:prstGeom>
            <a:ln>
              <a:solidFill>
                <a:srgbClr val="FFFF00">
                  <a:alpha val="484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B1CE21EA-BADB-6D44-9326-9B47250D9CDC}"/>
                </a:ext>
              </a:extLst>
            </p:cNvPr>
            <p:cNvCxnSpPr>
              <a:cxnSpLocks/>
            </p:cNvCxnSpPr>
            <p:nvPr/>
          </p:nvCxnSpPr>
          <p:spPr>
            <a:xfrm>
              <a:off x="797635" y="2897119"/>
              <a:ext cx="0" cy="2324100"/>
            </a:xfrm>
            <a:prstGeom prst="line">
              <a:avLst/>
            </a:prstGeom>
            <a:ln>
              <a:solidFill>
                <a:srgbClr val="FFFF00">
                  <a:alpha val="484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7640FAD2-C782-614D-993B-25336759E8DB}"/>
              </a:ext>
            </a:extLst>
          </p:cNvPr>
          <p:cNvSpPr txBox="1"/>
          <p:nvPr/>
        </p:nvSpPr>
        <p:spPr>
          <a:xfrm>
            <a:off x="293144" y="2176322"/>
            <a:ext cx="31851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Paste screenshot; rotate right by 90˚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May need crop and align lane assignments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Copy/paste and align vertical yellow lines on top of gel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9804D9E-EC52-9046-B172-D3B3C3FACEFA}"/>
              </a:ext>
            </a:extLst>
          </p:cNvPr>
          <p:cNvSpPr txBox="1"/>
          <p:nvPr/>
        </p:nvSpPr>
        <p:spPr>
          <a:xfrm rot="16200000">
            <a:off x="-2203797" y="4675755"/>
            <a:ext cx="201448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Grab vertical yellow lines and align with 200/500 markers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0673D62A-8B5D-D04F-B8A9-2639CB337A6B}"/>
              </a:ext>
            </a:extLst>
          </p:cNvPr>
          <p:cNvSpPr txBox="1"/>
          <p:nvPr/>
        </p:nvSpPr>
        <p:spPr>
          <a:xfrm>
            <a:off x="7792795" y="1272358"/>
            <a:ext cx="4217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Smear predominantly between 150-500 bp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AAF0A4AF-09A9-444C-871F-5286BF980BCF}"/>
              </a:ext>
            </a:extLst>
          </p:cNvPr>
          <p:cNvSpPr/>
          <p:nvPr/>
        </p:nvSpPr>
        <p:spPr>
          <a:xfrm>
            <a:off x="7412625" y="1272359"/>
            <a:ext cx="380170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itle 3">
            <a:extLst>
              <a:ext uri="{FF2B5EF4-FFF2-40B4-BE49-F238E27FC236}">
                <a16:creationId xmlns:a16="http://schemas.microsoft.com/office/drawing/2014/main" id="{7A2CDB69-3B79-F644-9C4B-FF2A25ADFE3A}"/>
              </a:ext>
            </a:extLst>
          </p:cNvPr>
          <p:cNvSpPr txBox="1">
            <a:spLocks/>
          </p:cNvSpPr>
          <p:nvPr/>
        </p:nvSpPr>
        <p:spPr>
          <a:xfrm>
            <a:off x="7318731" y="1135472"/>
            <a:ext cx="567958" cy="1178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Status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CFD0EAAB-DC0D-2F49-9F96-4A80AE5DBC50}"/>
              </a:ext>
            </a:extLst>
          </p:cNvPr>
          <p:cNvSpPr txBox="1"/>
          <p:nvPr/>
        </p:nvSpPr>
        <p:spPr>
          <a:xfrm>
            <a:off x="7318731" y="1665027"/>
            <a:ext cx="244216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Comments</a:t>
            </a:r>
            <a:r>
              <a:rPr lang="en-US" dirty="0"/>
              <a:t>:</a:t>
            </a:r>
          </a:p>
          <a:p>
            <a:r>
              <a:rPr lang="en-US" sz="1200" dirty="0"/>
              <a:t>Enter comments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B8C0B89D-E2F3-5E4C-AA26-F017AC904521}"/>
              </a:ext>
            </a:extLst>
          </p:cNvPr>
          <p:cNvSpPr/>
          <p:nvPr/>
        </p:nvSpPr>
        <p:spPr>
          <a:xfrm>
            <a:off x="7308025" y="3186953"/>
            <a:ext cx="4813675" cy="363719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itle 3">
            <a:extLst>
              <a:ext uri="{FF2B5EF4-FFF2-40B4-BE49-F238E27FC236}">
                <a16:creationId xmlns:a16="http://schemas.microsoft.com/office/drawing/2014/main" id="{E0E5838F-B3D8-D340-8E90-07A6EE104E3A}"/>
              </a:ext>
            </a:extLst>
          </p:cNvPr>
          <p:cNvSpPr txBox="1">
            <a:spLocks/>
          </p:cNvSpPr>
          <p:nvPr/>
        </p:nvSpPr>
        <p:spPr>
          <a:xfrm>
            <a:off x="7223403" y="3033345"/>
            <a:ext cx="1958352" cy="965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Average Insert size (PE)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417728A2-800C-EA41-8D8E-87E45B84ED28}"/>
              </a:ext>
            </a:extLst>
          </p:cNvPr>
          <p:cNvSpPr txBox="1"/>
          <p:nvPr/>
        </p:nvSpPr>
        <p:spPr>
          <a:xfrm>
            <a:off x="8830645" y="4636220"/>
            <a:ext cx="1768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Paste screenshot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44D47036-125E-D046-82EC-CF224A5B3F05}"/>
              </a:ext>
            </a:extLst>
          </p:cNvPr>
          <p:cNvGrpSpPr/>
          <p:nvPr/>
        </p:nvGrpSpPr>
        <p:grpSpPr>
          <a:xfrm>
            <a:off x="10678846" y="38793"/>
            <a:ext cx="1513154" cy="1065699"/>
            <a:chOff x="12230625" y="45649"/>
            <a:chExt cx="1513154" cy="1065699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F100CA9-8811-0F48-B0F4-30E2E991A9BA}"/>
                </a:ext>
              </a:extLst>
            </p:cNvPr>
            <p:cNvSpPr/>
            <p:nvPr/>
          </p:nvSpPr>
          <p:spPr>
            <a:xfrm>
              <a:off x="12230625" y="105909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effectLst/>
                  <a:latin typeface="Apple Color Emoji" pitchFamily="2" charset="0"/>
                </a:rPr>
                <a:t>✅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6352402-7D11-4345-84DA-F48ED07EE420}"/>
                </a:ext>
              </a:extLst>
            </p:cNvPr>
            <p:cNvSpPr/>
            <p:nvPr/>
          </p:nvSpPr>
          <p:spPr>
            <a:xfrm>
              <a:off x="12262204" y="398524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effectLst/>
                  <a:latin typeface="Apple Color Emoji" pitchFamily="2" charset="0"/>
                </a:rPr>
                <a:t>❌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1D7FB2DA-4A07-5C45-AAAA-B45808255245}"/>
                </a:ext>
              </a:extLst>
            </p:cNvPr>
            <p:cNvSpPr/>
            <p:nvPr/>
          </p:nvSpPr>
          <p:spPr>
            <a:xfrm>
              <a:off x="12262204" y="742016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effectLst/>
                  <a:latin typeface="Apple Color Emoji" pitchFamily="2" charset="0"/>
                </a:rPr>
                <a:t>⚠️</a:t>
              </a:r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58B576D8-DC8E-AF4A-8AC3-82C721A45B6D}"/>
                </a:ext>
              </a:extLst>
            </p:cNvPr>
            <p:cNvGrpSpPr/>
            <p:nvPr/>
          </p:nvGrpSpPr>
          <p:grpSpPr>
            <a:xfrm>
              <a:off x="12230625" y="45649"/>
              <a:ext cx="1513154" cy="1065699"/>
              <a:chOff x="12230625" y="45649"/>
              <a:chExt cx="1513154" cy="1065699"/>
            </a:xfrm>
          </p:grpSpPr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4513B6EE-2AC7-7C41-8B5F-10A625C07F93}"/>
                  </a:ext>
                </a:extLst>
              </p:cNvPr>
              <p:cNvSpPr txBox="1"/>
              <p:nvPr/>
            </p:nvSpPr>
            <p:spPr>
              <a:xfrm>
                <a:off x="12524935" y="58003"/>
                <a:ext cx="5886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Pass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9F76FF01-8D53-3842-A4B7-2798FFE9A1F2}"/>
                  </a:ext>
                </a:extLst>
              </p:cNvPr>
              <p:cNvSpPr txBox="1"/>
              <p:nvPr/>
            </p:nvSpPr>
            <p:spPr>
              <a:xfrm>
                <a:off x="12574869" y="372684"/>
                <a:ext cx="5004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Fail</a:t>
                </a: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CE1E857-0BC6-904F-88AE-8C92A6034C9F}"/>
                  </a:ext>
                </a:extLst>
              </p:cNvPr>
              <p:cNvSpPr txBox="1"/>
              <p:nvPr/>
            </p:nvSpPr>
            <p:spPr>
              <a:xfrm>
                <a:off x="12574869" y="670742"/>
                <a:ext cx="11689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Borderline</a:t>
                </a: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54D8EF2A-C4C1-714B-9AA1-0EFD632A9AD0}"/>
                  </a:ext>
                </a:extLst>
              </p:cNvPr>
              <p:cNvSpPr/>
              <p:nvPr/>
            </p:nvSpPr>
            <p:spPr>
              <a:xfrm>
                <a:off x="12230625" y="45649"/>
                <a:ext cx="1460170" cy="10656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28779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roup 83">
            <a:extLst>
              <a:ext uri="{FF2B5EF4-FFF2-40B4-BE49-F238E27FC236}">
                <a16:creationId xmlns:a16="http://schemas.microsoft.com/office/drawing/2014/main" id="{CBD76BA6-65D5-3649-A3D6-3C1E680858EA}"/>
              </a:ext>
            </a:extLst>
          </p:cNvPr>
          <p:cNvGrpSpPr/>
          <p:nvPr/>
        </p:nvGrpSpPr>
        <p:grpSpPr>
          <a:xfrm>
            <a:off x="140390" y="369217"/>
            <a:ext cx="9335942" cy="6235625"/>
            <a:chOff x="140390" y="369217"/>
            <a:chExt cx="9335942" cy="6235625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364B3D41-230A-1549-B7A7-012F07F3097F}"/>
                </a:ext>
              </a:extLst>
            </p:cNvPr>
            <p:cNvGrpSpPr/>
            <p:nvPr/>
          </p:nvGrpSpPr>
          <p:grpSpPr>
            <a:xfrm>
              <a:off x="140390" y="369217"/>
              <a:ext cx="9335942" cy="6235625"/>
              <a:chOff x="140390" y="369217"/>
              <a:chExt cx="9335942" cy="6235625"/>
            </a:xfrm>
          </p:grpSpPr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BF3F3FAB-414E-C345-B093-E9D75F465359}"/>
                  </a:ext>
                </a:extLst>
              </p:cNvPr>
              <p:cNvGrpSpPr/>
              <p:nvPr/>
            </p:nvGrpSpPr>
            <p:grpSpPr>
              <a:xfrm>
                <a:off x="140390" y="899124"/>
                <a:ext cx="9335942" cy="5705718"/>
                <a:chOff x="140390" y="899124"/>
                <a:chExt cx="9335942" cy="5705718"/>
              </a:xfrm>
            </p:grpSpPr>
            <p:grpSp>
              <p:nvGrpSpPr>
                <p:cNvPr id="17" name="Group 16">
                  <a:extLst>
                    <a:ext uri="{FF2B5EF4-FFF2-40B4-BE49-F238E27FC236}">
                      <a16:creationId xmlns:a16="http://schemas.microsoft.com/office/drawing/2014/main" id="{788F6682-F25E-504A-B846-C56226D6B742}"/>
                    </a:ext>
                  </a:extLst>
                </p:cNvPr>
                <p:cNvGrpSpPr/>
                <p:nvPr/>
              </p:nvGrpSpPr>
              <p:grpSpPr>
                <a:xfrm>
                  <a:off x="214604" y="1060102"/>
                  <a:ext cx="9261728" cy="5544740"/>
                  <a:chOff x="214604" y="1060102"/>
                  <a:chExt cx="9261728" cy="5544740"/>
                </a:xfrm>
              </p:grpSpPr>
              <p:sp>
                <p:nvSpPr>
                  <p:cNvPr id="4" name="Rectangle 3">
                    <a:extLst>
                      <a:ext uri="{FF2B5EF4-FFF2-40B4-BE49-F238E27FC236}">
                        <a16:creationId xmlns:a16="http://schemas.microsoft.com/office/drawing/2014/main" id="{2942A86F-B474-AF4F-8291-A2F3520F63C6}"/>
                      </a:ext>
                    </a:extLst>
                  </p:cNvPr>
                  <p:cNvSpPr/>
                  <p:nvPr/>
                </p:nvSpPr>
                <p:spPr>
                  <a:xfrm>
                    <a:off x="214604" y="1065484"/>
                    <a:ext cx="3172408" cy="5539358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" name="Rectangle 5">
                    <a:extLst>
                      <a:ext uri="{FF2B5EF4-FFF2-40B4-BE49-F238E27FC236}">
                        <a16:creationId xmlns:a16="http://schemas.microsoft.com/office/drawing/2014/main" id="{18B62292-7111-9C41-9BC1-46EFA915EAE3}"/>
                      </a:ext>
                    </a:extLst>
                  </p:cNvPr>
                  <p:cNvSpPr/>
                  <p:nvPr/>
                </p:nvSpPr>
                <p:spPr>
                  <a:xfrm flipH="1">
                    <a:off x="3728139" y="1063690"/>
                    <a:ext cx="1099497" cy="5539358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" name="Rectangle 6">
                    <a:extLst>
                      <a:ext uri="{FF2B5EF4-FFF2-40B4-BE49-F238E27FC236}">
                        <a16:creationId xmlns:a16="http://schemas.microsoft.com/office/drawing/2014/main" id="{50B47490-48CF-F946-B5D2-078F6FE66A5E}"/>
                      </a:ext>
                    </a:extLst>
                  </p:cNvPr>
                  <p:cNvSpPr/>
                  <p:nvPr/>
                </p:nvSpPr>
                <p:spPr>
                  <a:xfrm>
                    <a:off x="7071407" y="1060102"/>
                    <a:ext cx="2404925" cy="5539358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" name="Rectangle 7">
                    <a:extLst>
                      <a:ext uri="{FF2B5EF4-FFF2-40B4-BE49-F238E27FC236}">
                        <a16:creationId xmlns:a16="http://schemas.microsoft.com/office/drawing/2014/main" id="{21A223C9-35CA-9D49-AC72-2DBD3FA0B58C}"/>
                      </a:ext>
                    </a:extLst>
                  </p:cNvPr>
                  <p:cNvSpPr/>
                  <p:nvPr/>
                </p:nvSpPr>
                <p:spPr>
                  <a:xfrm>
                    <a:off x="5147809" y="1061896"/>
                    <a:ext cx="1586206" cy="5539358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6" name="Group 15">
                  <a:extLst>
                    <a:ext uri="{FF2B5EF4-FFF2-40B4-BE49-F238E27FC236}">
                      <a16:creationId xmlns:a16="http://schemas.microsoft.com/office/drawing/2014/main" id="{D0803E37-7202-9E45-AF6E-FEE880608867}"/>
                    </a:ext>
                  </a:extLst>
                </p:cNvPr>
                <p:cNvGrpSpPr/>
                <p:nvPr/>
              </p:nvGrpSpPr>
              <p:grpSpPr>
                <a:xfrm>
                  <a:off x="140390" y="899124"/>
                  <a:ext cx="8215532" cy="160978"/>
                  <a:chOff x="140390" y="899124"/>
                  <a:chExt cx="8215532" cy="160978"/>
                </a:xfrm>
              </p:grpSpPr>
              <p:sp>
                <p:nvSpPr>
                  <p:cNvPr id="3" name="Title 3">
                    <a:extLst>
                      <a:ext uri="{FF2B5EF4-FFF2-40B4-BE49-F238E27FC236}">
                        <a16:creationId xmlns:a16="http://schemas.microsoft.com/office/drawing/2014/main" id="{CE90CA81-D9B5-8F4D-8320-67ADD78DFC6F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140390" y="899124"/>
                    <a:ext cx="865416" cy="160978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 anchor="ctr">
                    <a:noAutofit/>
                  </a:bodyPr>
                  <a:lstStyle>
                    <a:lvl1pPr algn="l" defTabSz="914400" rtl="0" eaLnBrk="1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buNone/>
                      <a:defRPr sz="4400" kern="120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defRPr>
                    </a:lvl1pPr>
                  </a:lstStyle>
                  <a:p>
                    <a:r>
                      <a:rPr lang="en-US" sz="1200" dirty="0">
                        <a:solidFill>
                          <a:schemeClr val="bg1">
                            <a:lumMod val="65000"/>
                          </a:schemeClr>
                        </a:solidFill>
                      </a:rPr>
                      <a:t>Sample Id</a:t>
                    </a:r>
                  </a:p>
                </p:txBody>
              </p:sp>
              <p:sp>
                <p:nvSpPr>
                  <p:cNvPr id="13" name="Title 3">
                    <a:extLst>
                      <a:ext uri="{FF2B5EF4-FFF2-40B4-BE49-F238E27FC236}">
                        <a16:creationId xmlns:a16="http://schemas.microsoft.com/office/drawing/2014/main" id="{B4FA0B45-CDED-6A43-9F73-32E4EF666413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3621095" y="899124"/>
                    <a:ext cx="865416" cy="160978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 anchor="ctr">
                    <a:noAutofit/>
                  </a:bodyPr>
                  <a:lstStyle>
                    <a:lvl1pPr algn="l" defTabSz="914400" rtl="0" eaLnBrk="1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buNone/>
                      <a:defRPr sz="4400" kern="120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defRPr>
                    </a:lvl1pPr>
                  </a:lstStyle>
                  <a:p>
                    <a:r>
                      <a:rPr lang="en-US" sz="1200" dirty="0">
                        <a:solidFill>
                          <a:schemeClr val="bg1">
                            <a:lumMod val="65000"/>
                          </a:schemeClr>
                        </a:solidFill>
                      </a:rPr>
                      <a:t>Genome</a:t>
                    </a:r>
                  </a:p>
                </p:txBody>
              </p:sp>
              <p:sp>
                <p:nvSpPr>
                  <p:cNvPr id="15" name="Title 3">
                    <a:extLst>
                      <a:ext uri="{FF2B5EF4-FFF2-40B4-BE49-F238E27FC236}">
                        <a16:creationId xmlns:a16="http://schemas.microsoft.com/office/drawing/2014/main" id="{ED03B923-268F-4D42-B990-3A5CEDB60E88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6974991" y="899124"/>
                    <a:ext cx="1380931" cy="160978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 anchor="ctr">
                    <a:noAutofit/>
                  </a:bodyPr>
                  <a:lstStyle>
                    <a:lvl1pPr algn="l" defTabSz="914400" rtl="0" eaLnBrk="1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buNone/>
                      <a:defRPr sz="4400" kern="120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defRPr>
                    </a:lvl1pPr>
                  </a:lstStyle>
                  <a:p>
                    <a:r>
                      <a:rPr lang="en-US" sz="1200" dirty="0">
                        <a:solidFill>
                          <a:schemeClr val="bg1">
                            <a:lumMod val="65000"/>
                          </a:schemeClr>
                        </a:solidFill>
                      </a:rPr>
                      <a:t>Deduplicated %</a:t>
                    </a:r>
                  </a:p>
                </p:txBody>
              </p:sp>
            </p:grpSp>
          </p:grpSp>
          <p:grpSp>
            <p:nvGrpSpPr>
              <p:cNvPr id="65" name="Group 64">
                <a:extLst>
                  <a:ext uri="{FF2B5EF4-FFF2-40B4-BE49-F238E27FC236}">
                    <a16:creationId xmlns:a16="http://schemas.microsoft.com/office/drawing/2014/main" id="{90D6C4C2-0629-E44B-B826-DB052C67A7E7}"/>
                  </a:ext>
                </a:extLst>
              </p:cNvPr>
              <p:cNvGrpSpPr/>
              <p:nvPr/>
            </p:nvGrpSpPr>
            <p:grpSpPr>
              <a:xfrm>
                <a:off x="5104742" y="369217"/>
                <a:ext cx="3923839" cy="737269"/>
                <a:chOff x="5104742" y="369217"/>
                <a:chExt cx="3923839" cy="737269"/>
              </a:xfrm>
            </p:grpSpPr>
            <p:sp>
              <p:nvSpPr>
                <p:cNvPr id="54" name="Rectangle 53">
                  <a:extLst>
                    <a:ext uri="{FF2B5EF4-FFF2-40B4-BE49-F238E27FC236}">
                      <a16:creationId xmlns:a16="http://schemas.microsoft.com/office/drawing/2014/main" id="{8CB2CB06-7FB1-C04C-87A1-28A497E05FBF}"/>
                    </a:ext>
                  </a:extLst>
                </p:cNvPr>
                <p:cNvSpPr/>
                <p:nvPr/>
              </p:nvSpPr>
              <p:spPr>
                <a:xfrm>
                  <a:off x="7090205" y="508490"/>
                  <a:ext cx="380170" cy="36933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Title 3">
                  <a:extLst>
                    <a:ext uri="{FF2B5EF4-FFF2-40B4-BE49-F238E27FC236}">
                      <a16:creationId xmlns:a16="http://schemas.microsoft.com/office/drawing/2014/main" id="{13C30B7E-48F5-D046-8724-3978B0160726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6996311" y="371603"/>
                  <a:ext cx="567958" cy="117828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sz="1200" dirty="0">
                      <a:solidFill>
                        <a:schemeClr val="bg1">
                          <a:lumMod val="65000"/>
                        </a:schemeClr>
                      </a:solidFill>
                    </a:rPr>
                    <a:t>Status</a:t>
                  </a:r>
                </a:p>
              </p:txBody>
            </p:sp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27610E3E-B0F9-B547-9C1A-BFA5DE799BFE}"/>
                    </a:ext>
                  </a:extLst>
                </p:cNvPr>
                <p:cNvSpPr txBox="1"/>
                <p:nvPr/>
              </p:nvSpPr>
              <p:spPr>
                <a:xfrm>
                  <a:off x="7443271" y="488462"/>
                  <a:ext cx="69923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&gt;50%</a:t>
                  </a:r>
                </a:p>
              </p:txBody>
            </p:sp>
            <p:sp>
              <p:nvSpPr>
                <p:cNvPr id="60" name="Rectangle 59">
                  <a:extLst>
                    <a:ext uri="{FF2B5EF4-FFF2-40B4-BE49-F238E27FC236}">
                      <a16:creationId xmlns:a16="http://schemas.microsoft.com/office/drawing/2014/main" id="{0FF82323-9168-E142-B0FC-DD5FDF39A914}"/>
                    </a:ext>
                  </a:extLst>
                </p:cNvPr>
                <p:cNvSpPr/>
                <p:nvPr/>
              </p:nvSpPr>
              <p:spPr>
                <a:xfrm>
                  <a:off x="5198636" y="506104"/>
                  <a:ext cx="380170" cy="36933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Title 3">
                  <a:extLst>
                    <a:ext uri="{FF2B5EF4-FFF2-40B4-BE49-F238E27FC236}">
                      <a16:creationId xmlns:a16="http://schemas.microsoft.com/office/drawing/2014/main" id="{E78579D1-2CA3-CB42-8B1D-1C6344400903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5104742" y="369217"/>
                  <a:ext cx="567958" cy="117828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sz="1200" dirty="0">
                      <a:solidFill>
                        <a:schemeClr val="bg1">
                          <a:lumMod val="65000"/>
                        </a:schemeClr>
                      </a:solidFill>
                    </a:rPr>
                    <a:t>Status</a:t>
                  </a:r>
                </a:p>
              </p:txBody>
            </p:sp>
            <p:sp>
              <p:nvSpPr>
                <p:cNvPr id="62" name="TextBox 61">
                  <a:extLst>
                    <a:ext uri="{FF2B5EF4-FFF2-40B4-BE49-F238E27FC236}">
                      <a16:creationId xmlns:a16="http://schemas.microsoft.com/office/drawing/2014/main" id="{8B83F6F0-FC28-4D41-8212-EF0DBE025405}"/>
                    </a:ext>
                  </a:extLst>
                </p:cNvPr>
                <p:cNvSpPr txBox="1"/>
                <p:nvPr/>
              </p:nvSpPr>
              <p:spPr>
                <a:xfrm>
                  <a:off x="5551702" y="486076"/>
                  <a:ext cx="125226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&gt;requested</a:t>
                  </a:r>
                </a:p>
              </p:txBody>
            </p:sp>
            <p:sp>
              <p:nvSpPr>
                <p:cNvPr id="64" name="TextBox 63">
                  <a:extLst>
                    <a:ext uri="{FF2B5EF4-FFF2-40B4-BE49-F238E27FC236}">
                      <a16:creationId xmlns:a16="http://schemas.microsoft.com/office/drawing/2014/main" id="{8C7994D8-19AF-3A4B-95B1-BACFD8ACE6C0}"/>
                    </a:ext>
                  </a:extLst>
                </p:cNvPr>
                <p:cNvSpPr txBox="1"/>
                <p:nvPr/>
              </p:nvSpPr>
              <p:spPr>
                <a:xfrm>
                  <a:off x="8145006" y="829487"/>
                  <a:ext cx="883575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/>
                    <a:t>Complexity</a:t>
                  </a:r>
                </a:p>
              </p:txBody>
            </p:sp>
          </p:grpSp>
        </p:grpSp>
        <p:sp>
          <p:nvSpPr>
            <p:cNvPr id="83" name="Title 3">
              <a:extLst>
                <a:ext uri="{FF2B5EF4-FFF2-40B4-BE49-F238E27FC236}">
                  <a16:creationId xmlns:a16="http://schemas.microsoft.com/office/drawing/2014/main" id="{BA43CC80-3C74-FC4F-9B30-CA84A2474517}"/>
                </a:ext>
              </a:extLst>
            </p:cNvPr>
            <p:cNvSpPr txBox="1">
              <a:spLocks/>
            </p:cNvSpPr>
            <p:nvPr/>
          </p:nvSpPr>
          <p:spPr>
            <a:xfrm>
              <a:off x="5093168" y="899124"/>
              <a:ext cx="1242520" cy="160959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200" dirty="0">
                  <a:solidFill>
                    <a:schemeClr val="bg1">
                      <a:lumMod val="65000"/>
                    </a:schemeClr>
                  </a:solidFill>
                </a:rPr>
                <a:t>Total read Count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7BDC106-8C7E-044D-959A-A267C9CA0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81" y="122530"/>
            <a:ext cx="4956110" cy="455969"/>
          </a:xfrm>
        </p:spPr>
        <p:txBody>
          <a:bodyPr>
            <a:normAutofit fontScale="90000"/>
          </a:bodyPr>
          <a:lstStyle/>
          <a:p>
            <a:r>
              <a:rPr lang="en-US" dirty="0"/>
              <a:t>Sequencing statistics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614FF27-6BA5-5640-8955-551F3D878C25}"/>
              </a:ext>
            </a:extLst>
          </p:cNvPr>
          <p:cNvSpPr txBox="1"/>
          <p:nvPr/>
        </p:nvSpPr>
        <p:spPr>
          <a:xfrm>
            <a:off x="9535230" y="1111347"/>
            <a:ext cx="244216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Comments</a:t>
            </a:r>
            <a:r>
              <a:rPr lang="en-US" dirty="0"/>
              <a:t>:</a:t>
            </a:r>
          </a:p>
          <a:p>
            <a:r>
              <a:rPr lang="en-US" sz="1200" dirty="0"/>
              <a:t>Enter comments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1BBB841A-1952-F04F-A1C6-944DDBB3C75B}"/>
              </a:ext>
            </a:extLst>
          </p:cNvPr>
          <p:cNvSpPr txBox="1"/>
          <p:nvPr/>
        </p:nvSpPr>
        <p:spPr>
          <a:xfrm>
            <a:off x="573098" y="1314460"/>
            <a:ext cx="11062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bg1">
                    <a:lumMod val="65000"/>
                  </a:schemeClr>
                </a:solidFill>
              </a:rPr>
              <a:t>Paste &amp; align screenshot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FA70C260-AFEF-FE49-BD0A-8909CACBA054}"/>
              </a:ext>
            </a:extLst>
          </p:cNvPr>
          <p:cNvSpPr txBox="1"/>
          <p:nvPr/>
        </p:nvSpPr>
        <p:spPr>
          <a:xfrm>
            <a:off x="3707185" y="1314460"/>
            <a:ext cx="7793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Paste &amp; align screenshot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47AE7060-43E6-474B-ADC2-22CDDDCC83E2}"/>
              </a:ext>
            </a:extLst>
          </p:cNvPr>
          <p:cNvSpPr txBox="1"/>
          <p:nvPr/>
        </p:nvSpPr>
        <p:spPr>
          <a:xfrm>
            <a:off x="5191902" y="1314460"/>
            <a:ext cx="11062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Paste &amp; align screenshot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73FB7634-EB36-6D40-92F4-5A6C95E346AC}"/>
              </a:ext>
            </a:extLst>
          </p:cNvPr>
          <p:cNvSpPr txBox="1"/>
          <p:nvPr/>
        </p:nvSpPr>
        <p:spPr>
          <a:xfrm>
            <a:off x="7280290" y="1314460"/>
            <a:ext cx="11062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Paste &amp; align screenshot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8AE254B4-D403-3046-AE4F-307F33E89DD1}"/>
              </a:ext>
            </a:extLst>
          </p:cNvPr>
          <p:cNvGrpSpPr/>
          <p:nvPr/>
        </p:nvGrpSpPr>
        <p:grpSpPr>
          <a:xfrm>
            <a:off x="10678846" y="38793"/>
            <a:ext cx="1513154" cy="1065699"/>
            <a:chOff x="12230625" y="45649"/>
            <a:chExt cx="1513154" cy="1065699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BB11A349-B875-384A-B7C1-BF6803D4082F}"/>
                </a:ext>
              </a:extLst>
            </p:cNvPr>
            <p:cNvSpPr/>
            <p:nvPr/>
          </p:nvSpPr>
          <p:spPr>
            <a:xfrm>
              <a:off x="12230625" y="105909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effectLst/>
                  <a:latin typeface="Apple Color Emoji" pitchFamily="2" charset="0"/>
                </a:rPr>
                <a:t>✅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18E5070A-6DB8-FB46-97A5-3F493EE82BF9}"/>
                </a:ext>
              </a:extLst>
            </p:cNvPr>
            <p:cNvSpPr/>
            <p:nvPr/>
          </p:nvSpPr>
          <p:spPr>
            <a:xfrm>
              <a:off x="12262204" y="398524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effectLst/>
                  <a:latin typeface="Apple Color Emoji" pitchFamily="2" charset="0"/>
                </a:rPr>
                <a:t>❌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6E3F86B5-AD3F-D843-B08C-C3CC8AD6F3CB}"/>
                </a:ext>
              </a:extLst>
            </p:cNvPr>
            <p:cNvSpPr/>
            <p:nvPr/>
          </p:nvSpPr>
          <p:spPr>
            <a:xfrm>
              <a:off x="12262204" y="742016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effectLst/>
                  <a:latin typeface="Apple Color Emoji" pitchFamily="2" charset="0"/>
                </a:rPr>
                <a:t>⚠️</a:t>
              </a:r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490C80D4-D831-9747-9C38-0C1D3D7E4E12}"/>
                </a:ext>
              </a:extLst>
            </p:cNvPr>
            <p:cNvGrpSpPr/>
            <p:nvPr/>
          </p:nvGrpSpPr>
          <p:grpSpPr>
            <a:xfrm>
              <a:off x="12230625" y="45649"/>
              <a:ext cx="1513154" cy="1065699"/>
              <a:chOff x="12230625" y="45649"/>
              <a:chExt cx="1513154" cy="1065699"/>
            </a:xfrm>
          </p:grpSpPr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7C7DF9F8-F49D-6646-99B1-101110647713}"/>
                  </a:ext>
                </a:extLst>
              </p:cNvPr>
              <p:cNvSpPr txBox="1"/>
              <p:nvPr/>
            </p:nvSpPr>
            <p:spPr>
              <a:xfrm>
                <a:off x="12524935" y="58003"/>
                <a:ext cx="5886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Pass</a:t>
                </a: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8D41FC68-9D18-3341-8B67-424E726E9AD6}"/>
                  </a:ext>
                </a:extLst>
              </p:cNvPr>
              <p:cNvSpPr txBox="1"/>
              <p:nvPr/>
            </p:nvSpPr>
            <p:spPr>
              <a:xfrm>
                <a:off x="12574869" y="372684"/>
                <a:ext cx="5004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Fail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FF23E2B3-12C7-224F-8004-8B9EEC723E9C}"/>
                  </a:ext>
                </a:extLst>
              </p:cNvPr>
              <p:cNvSpPr txBox="1"/>
              <p:nvPr/>
            </p:nvSpPr>
            <p:spPr>
              <a:xfrm>
                <a:off x="12574869" y="670742"/>
                <a:ext cx="11689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Borderline</a:t>
                </a:r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A3EFBF6D-1316-CA4C-B649-CB97CE9882E0}"/>
                  </a:ext>
                </a:extLst>
              </p:cNvPr>
              <p:cNvSpPr/>
              <p:nvPr/>
            </p:nvSpPr>
            <p:spPr>
              <a:xfrm>
                <a:off x="12230625" y="45649"/>
                <a:ext cx="1460170" cy="10656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60062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oup 52">
            <a:extLst>
              <a:ext uri="{FF2B5EF4-FFF2-40B4-BE49-F238E27FC236}">
                <a16:creationId xmlns:a16="http://schemas.microsoft.com/office/drawing/2014/main" id="{07D66D86-61BA-6145-BB84-CDE71777A218}"/>
              </a:ext>
            </a:extLst>
          </p:cNvPr>
          <p:cNvGrpSpPr/>
          <p:nvPr/>
        </p:nvGrpSpPr>
        <p:grpSpPr>
          <a:xfrm>
            <a:off x="140390" y="656495"/>
            <a:ext cx="10252643" cy="5060261"/>
            <a:chOff x="140390" y="656495"/>
            <a:chExt cx="10252643" cy="5060261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E07F3A4C-9004-134D-91EE-CE6DF9F97274}"/>
                </a:ext>
              </a:extLst>
            </p:cNvPr>
            <p:cNvGrpSpPr/>
            <p:nvPr/>
          </p:nvGrpSpPr>
          <p:grpSpPr>
            <a:xfrm>
              <a:off x="140390" y="656495"/>
              <a:ext cx="5099431" cy="5046014"/>
              <a:chOff x="140390" y="656495"/>
              <a:chExt cx="5099431" cy="5046014"/>
            </a:xfrm>
          </p:grpSpPr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9BD9C750-C72B-3D4E-81C1-B6FE301E1183}"/>
                  </a:ext>
                </a:extLst>
              </p:cNvPr>
              <p:cNvGrpSpPr/>
              <p:nvPr/>
            </p:nvGrpSpPr>
            <p:grpSpPr>
              <a:xfrm>
                <a:off x="140390" y="656495"/>
                <a:ext cx="5099431" cy="5046014"/>
                <a:chOff x="140390" y="656495"/>
                <a:chExt cx="5099431" cy="5046014"/>
              </a:xfrm>
            </p:grpSpPr>
            <p:sp>
              <p:nvSpPr>
                <p:cNvPr id="4" name="Rectangle 3">
                  <a:extLst>
                    <a:ext uri="{FF2B5EF4-FFF2-40B4-BE49-F238E27FC236}">
                      <a16:creationId xmlns:a16="http://schemas.microsoft.com/office/drawing/2014/main" id="{2942A86F-B474-AF4F-8291-A2F3520F63C6}"/>
                    </a:ext>
                  </a:extLst>
                </p:cNvPr>
                <p:cNvSpPr/>
                <p:nvPr/>
              </p:nvSpPr>
              <p:spPr>
                <a:xfrm>
                  <a:off x="214603" y="1192067"/>
                  <a:ext cx="4993639" cy="3011995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" name="Rectangle 5">
                  <a:extLst>
                    <a:ext uri="{FF2B5EF4-FFF2-40B4-BE49-F238E27FC236}">
                      <a16:creationId xmlns:a16="http://schemas.microsoft.com/office/drawing/2014/main" id="{18B62292-7111-9C41-9BC1-46EFA915EAE3}"/>
                    </a:ext>
                  </a:extLst>
                </p:cNvPr>
                <p:cNvSpPr/>
                <p:nvPr/>
              </p:nvSpPr>
              <p:spPr>
                <a:xfrm flipH="1">
                  <a:off x="214603" y="4214589"/>
                  <a:ext cx="4993639" cy="1308858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" name="Title 3">
                  <a:extLst>
                    <a:ext uri="{FF2B5EF4-FFF2-40B4-BE49-F238E27FC236}">
                      <a16:creationId xmlns:a16="http://schemas.microsoft.com/office/drawing/2014/main" id="{CE90CA81-D9B5-8F4D-8320-67ADD78DFC6F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40390" y="1025707"/>
                  <a:ext cx="1287194" cy="166359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sz="1200" dirty="0">
                      <a:solidFill>
                        <a:schemeClr val="bg1">
                          <a:lumMod val="65000"/>
                        </a:schemeClr>
                      </a:solidFill>
                    </a:rPr>
                    <a:t>Composite plot</a:t>
                  </a:r>
                </a:p>
              </p:txBody>
            </p:sp>
            <p:sp>
              <p:nvSpPr>
                <p:cNvPr id="13" name="Title 3">
                  <a:extLst>
                    <a:ext uri="{FF2B5EF4-FFF2-40B4-BE49-F238E27FC236}">
                      <a16:creationId xmlns:a16="http://schemas.microsoft.com/office/drawing/2014/main" id="{B4FA0B45-CDED-6A43-9F73-32E4EF666413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62843" y="5544038"/>
                  <a:ext cx="1077490" cy="15847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sz="1200" dirty="0">
                      <a:solidFill>
                        <a:schemeClr val="bg1">
                          <a:lumMod val="65000"/>
                        </a:schemeClr>
                      </a:solidFill>
                    </a:rPr>
                    <a:t>MEME motif</a:t>
                  </a:r>
                </a:p>
              </p:txBody>
            </p:sp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2732FEC0-3179-6149-8E65-2D51DECA5400}"/>
                    </a:ext>
                  </a:extLst>
                </p:cNvPr>
                <p:cNvSpPr txBox="1"/>
                <p:nvPr/>
              </p:nvSpPr>
              <p:spPr>
                <a:xfrm>
                  <a:off x="3899389" y="831296"/>
                  <a:ext cx="134043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>
                      <a:solidFill>
                        <a:schemeClr val="bg1">
                          <a:lumMod val="65000"/>
                        </a:schemeClr>
                      </a:solidFill>
                    </a:rPr>
                    <a:t>Target</a:t>
                  </a:r>
                  <a:r>
                    <a:rPr lang="en-US" dirty="0"/>
                    <a:t>: CTCF</a:t>
                  </a:r>
                </a:p>
              </p:txBody>
            </p:sp>
            <p:sp>
              <p:nvSpPr>
                <p:cNvPr id="83" name="Rectangle 82">
                  <a:extLst>
                    <a:ext uri="{FF2B5EF4-FFF2-40B4-BE49-F238E27FC236}">
                      <a16:creationId xmlns:a16="http://schemas.microsoft.com/office/drawing/2014/main" id="{C72E6214-3145-2D4A-AF0E-3B64C776D057}"/>
                    </a:ext>
                  </a:extLst>
                </p:cNvPr>
                <p:cNvSpPr/>
                <p:nvPr/>
              </p:nvSpPr>
              <p:spPr>
                <a:xfrm>
                  <a:off x="1221673" y="794883"/>
                  <a:ext cx="380170" cy="36933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Title 3">
                  <a:extLst>
                    <a:ext uri="{FF2B5EF4-FFF2-40B4-BE49-F238E27FC236}">
                      <a16:creationId xmlns:a16="http://schemas.microsoft.com/office/drawing/2014/main" id="{0AA2C291-0D25-1E45-A3DE-D4EC2ACB7AF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184117" y="656495"/>
                  <a:ext cx="567958" cy="117828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sz="1200" dirty="0">
                      <a:solidFill>
                        <a:schemeClr val="bg1">
                          <a:lumMod val="65000"/>
                        </a:schemeClr>
                      </a:solidFill>
                    </a:rPr>
                    <a:t>Status</a:t>
                  </a:r>
                </a:p>
              </p:txBody>
            </p:sp>
            <p:sp>
              <p:nvSpPr>
                <p:cNvPr id="85" name="TextBox 84">
                  <a:extLst>
                    <a:ext uri="{FF2B5EF4-FFF2-40B4-BE49-F238E27FC236}">
                      <a16:creationId xmlns:a16="http://schemas.microsoft.com/office/drawing/2014/main" id="{768533A3-EEC8-2F40-8C27-A46279937B35}"/>
                    </a:ext>
                  </a:extLst>
                </p:cNvPr>
                <p:cNvSpPr txBox="1"/>
                <p:nvPr/>
              </p:nvSpPr>
              <p:spPr>
                <a:xfrm>
                  <a:off x="1574739" y="774855"/>
                  <a:ext cx="104387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Expected</a:t>
                  </a:r>
                </a:p>
              </p:txBody>
            </p:sp>
          </p:grpSp>
          <p:sp>
            <p:nvSpPr>
              <p:cNvPr id="113" name="Title 3">
                <a:extLst>
                  <a:ext uri="{FF2B5EF4-FFF2-40B4-BE49-F238E27FC236}">
                    <a16:creationId xmlns:a16="http://schemas.microsoft.com/office/drawing/2014/main" id="{C3C1A43A-1AAE-FD46-9287-274AE23E823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0783" y="870205"/>
                <a:ext cx="1287194" cy="166359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sz="1200" dirty="0">
                    <a:solidFill>
                      <a:schemeClr val="bg1">
                        <a:lumMod val="65000"/>
                      </a:schemeClr>
                    </a:solidFill>
                  </a:rPr>
                  <a:t>Motif 1</a:t>
                </a:r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B9191D54-D428-0440-837E-0563A811F246}"/>
                </a:ext>
              </a:extLst>
            </p:cNvPr>
            <p:cNvGrpSpPr/>
            <p:nvPr/>
          </p:nvGrpSpPr>
          <p:grpSpPr>
            <a:xfrm>
              <a:off x="5325181" y="670742"/>
              <a:ext cx="5067852" cy="5046014"/>
              <a:chOff x="5325181" y="670742"/>
              <a:chExt cx="5067852" cy="5046014"/>
            </a:xfrm>
          </p:grpSpPr>
          <p:grpSp>
            <p:nvGrpSpPr>
              <p:cNvPr id="103" name="Group 102">
                <a:extLst>
                  <a:ext uri="{FF2B5EF4-FFF2-40B4-BE49-F238E27FC236}">
                    <a16:creationId xmlns:a16="http://schemas.microsoft.com/office/drawing/2014/main" id="{D683C783-5E94-D847-B9D5-410AD939B49B}"/>
                  </a:ext>
                </a:extLst>
              </p:cNvPr>
              <p:cNvGrpSpPr/>
              <p:nvPr/>
            </p:nvGrpSpPr>
            <p:grpSpPr>
              <a:xfrm>
                <a:off x="5325181" y="670742"/>
                <a:ext cx="5067852" cy="5046014"/>
                <a:chOff x="140390" y="656495"/>
                <a:chExt cx="5067852" cy="5046014"/>
              </a:xfrm>
            </p:grpSpPr>
            <p:sp>
              <p:nvSpPr>
                <p:cNvPr id="104" name="Rectangle 103">
                  <a:extLst>
                    <a:ext uri="{FF2B5EF4-FFF2-40B4-BE49-F238E27FC236}">
                      <a16:creationId xmlns:a16="http://schemas.microsoft.com/office/drawing/2014/main" id="{B10C04CC-AE29-E44F-A5D2-F6EEF2EA6DD0}"/>
                    </a:ext>
                  </a:extLst>
                </p:cNvPr>
                <p:cNvSpPr/>
                <p:nvPr/>
              </p:nvSpPr>
              <p:spPr>
                <a:xfrm>
                  <a:off x="214603" y="1192067"/>
                  <a:ext cx="4993639" cy="3011995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" name="Rectangle 104">
                  <a:extLst>
                    <a:ext uri="{FF2B5EF4-FFF2-40B4-BE49-F238E27FC236}">
                      <a16:creationId xmlns:a16="http://schemas.microsoft.com/office/drawing/2014/main" id="{9860E33D-8F60-5F4B-87FA-E746E8F8BA64}"/>
                    </a:ext>
                  </a:extLst>
                </p:cNvPr>
                <p:cNvSpPr/>
                <p:nvPr/>
              </p:nvSpPr>
              <p:spPr>
                <a:xfrm flipH="1">
                  <a:off x="214603" y="4214589"/>
                  <a:ext cx="4993639" cy="1308858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6" name="Title 3">
                  <a:extLst>
                    <a:ext uri="{FF2B5EF4-FFF2-40B4-BE49-F238E27FC236}">
                      <a16:creationId xmlns:a16="http://schemas.microsoft.com/office/drawing/2014/main" id="{587FF9CD-4D40-C648-90E4-F1F6940A755B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40390" y="1025707"/>
                  <a:ext cx="1287194" cy="166359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sz="1200" dirty="0">
                      <a:solidFill>
                        <a:schemeClr val="bg1">
                          <a:lumMod val="65000"/>
                        </a:schemeClr>
                      </a:solidFill>
                    </a:rPr>
                    <a:t>Composite plot</a:t>
                  </a:r>
                </a:p>
              </p:txBody>
            </p:sp>
            <p:sp>
              <p:nvSpPr>
                <p:cNvPr id="107" name="Title 3">
                  <a:extLst>
                    <a:ext uri="{FF2B5EF4-FFF2-40B4-BE49-F238E27FC236}">
                      <a16:creationId xmlns:a16="http://schemas.microsoft.com/office/drawing/2014/main" id="{0CD1B824-24A5-074C-A708-53EF4A19ABC2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62843" y="5544038"/>
                  <a:ext cx="1077490" cy="15847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sz="1200" dirty="0">
                      <a:solidFill>
                        <a:schemeClr val="bg1">
                          <a:lumMod val="65000"/>
                        </a:schemeClr>
                      </a:solidFill>
                    </a:rPr>
                    <a:t>MEME motif</a:t>
                  </a:r>
                </a:p>
              </p:txBody>
            </p:sp>
            <p:sp>
              <p:nvSpPr>
                <p:cNvPr id="108" name="TextBox 107">
                  <a:extLst>
                    <a:ext uri="{FF2B5EF4-FFF2-40B4-BE49-F238E27FC236}">
                      <a16:creationId xmlns:a16="http://schemas.microsoft.com/office/drawing/2014/main" id="{B947FD07-A045-D449-8FFB-AAE3592064D9}"/>
                    </a:ext>
                  </a:extLst>
                </p:cNvPr>
                <p:cNvSpPr txBox="1"/>
                <p:nvPr/>
              </p:nvSpPr>
              <p:spPr>
                <a:xfrm>
                  <a:off x="3899389" y="831296"/>
                  <a:ext cx="119295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>
                      <a:solidFill>
                        <a:schemeClr val="bg1">
                          <a:lumMod val="65000"/>
                        </a:schemeClr>
                      </a:solidFill>
                    </a:rPr>
                    <a:t>Target</a:t>
                  </a:r>
                  <a:r>
                    <a:rPr lang="en-US" dirty="0"/>
                    <a:t>: IgG</a:t>
                  </a:r>
                </a:p>
              </p:txBody>
            </p:sp>
            <p:sp>
              <p:nvSpPr>
                <p:cNvPr id="109" name="Rectangle 108">
                  <a:extLst>
                    <a:ext uri="{FF2B5EF4-FFF2-40B4-BE49-F238E27FC236}">
                      <a16:creationId xmlns:a16="http://schemas.microsoft.com/office/drawing/2014/main" id="{C91E3BB1-5285-EA4F-B709-E608EEBBBBEC}"/>
                    </a:ext>
                  </a:extLst>
                </p:cNvPr>
                <p:cNvSpPr/>
                <p:nvPr/>
              </p:nvSpPr>
              <p:spPr>
                <a:xfrm>
                  <a:off x="1221673" y="794883"/>
                  <a:ext cx="380170" cy="36933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0" name="Title 3">
                  <a:extLst>
                    <a:ext uri="{FF2B5EF4-FFF2-40B4-BE49-F238E27FC236}">
                      <a16:creationId xmlns:a16="http://schemas.microsoft.com/office/drawing/2014/main" id="{7779BCC7-FBC4-6142-835D-275FC01B7A0C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184117" y="656495"/>
                  <a:ext cx="567958" cy="117828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sz="1200" dirty="0">
                      <a:solidFill>
                        <a:schemeClr val="bg1">
                          <a:lumMod val="65000"/>
                        </a:schemeClr>
                      </a:solidFill>
                    </a:rPr>
                    <a:t>Status</a:t>
                  </a:r>
                </a:p>
              </p:txBody>
            </p:sp>
            <p:sp>
              <p:nvSpPr>
                <p:cNvPr id="111" name="TextBox 110">
                  <a:extLst>
                    <a:ext uri="{FF2B5EF4-FFF2-40B4-BE49-F238E27FC236}">
                      <a16:creationId xmlns:a16="http://schemas.microsoft.com/office/drawing/2014/main" id="{5F093E57-7D7F-C44C-A317-459B4F3A9D25}"/>
                    </a:ext>
                  </a:extLst>
                </p:cNvPr>
                <p:cNvSpPr txBox="1"/>
                <p:nvPr/>
              </p:nvSpPr>
              <p:spPr>
                <a:xfrm>
                  <a:off x="1574739" y="774855"/>
                  <a:ext cx="104387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Expected</a:t>
                  </a:r>
                </a:p>
              </p:txBody>
            </p:sp>
          </p:grpSp>
          <p:sp>
            <p:nvSpPr>
              <p:cNvPr id="114" name="Title 3">
                <a:extLst>
                  <a:ext uri="{FF2B5EF4-FFF2-40B4-BE49-F238E27FC236}">
                    <a16:creationId xmlns:a16="http://schemas.microsoft.com/office/drawing/2014/main" id="{BD7938FC-C92A-EF4A-BBDC-548D64BB929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333094" y="872795"/>
                <a:ext cx="1287194" cy="166359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sz="1200" dirty="0" err="1">
                    <a:solidFill>
                      <a:schemeClr val="bg1">
                        <a:lumMod val="65000"/>
                      </a:schemeClr>
                    </a:solidFill>
                  </a:rPr>
                  <a:t>Moitif</a:t>
                </a:r>
                <a:r>
                  <a:rPr lang="en-US" sz="1200" dirty="0">
                    <a:solidFill>
                      <a:schemeClr val="bg1">
                        <a:lumMod val="65000"/>
                      </a:schemeClr>
                    </a:solidFill>
                  </a:rPr>
                  <a:t> 1</a:t>
                </a: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7BDC106-8C7E-044D-959A-A267C9CA0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988" y="166487"/>
            <a:ext cx="5079746" cy="455969"/>
          </a:xfrm>
        </p:spPr>
        <p:txBody>
          <a:bodyPr>
            <a:noAutofit/>
          </a:bodyPr>
          <a:lstStyle/>
          <a:p>
            <a:r>
              <a:rPr lang="en-US" sz="3200" dirty="0"/>
              <a:t>Sample# </a:t>
            </a:r>
            <a:r>
              <a:rPr lang="en-US" sz="3200" dirty="0">
                <a:solidFill>
                  <a:srgbClr val="0432FF"/>
                </a:solidFill>
              </a:rPr>
              <a:t>technical</a:t>
            </a:r>
            <a:r>
              <a:rPr lang="en-US" sz="3200" dirty="0"/>
              <a:t> </a:t>
            </a:r>
            <a:r>
              <a:rPr lang="en-US" sz="3200" b="1" dirty="0">
                <a:solidFill>
                  <a:srgbClr val="00B050"/>
                </a:solidFill>
              </a:rPr>
              <a:t>+</a:t>
            </a:r>
            <a:r>
              <a:rPr lang="en-US" sz="3200" dirty="0"/>
              <a:t> control</a:t>
            </a:r>
          </a:p>
        </p:txBody>
      </p:sp>
      <p:sp>
        <p:nvSpPr>
          <p:cNvPr id="101" name="Title 1">
            <a:extLst>
              <a:ext uri="{FF2B5EF4-FFF2-40B4-BE49-F238E27FC236}">
                <a16:creationId xmlns:a16="http://schemas.microsoft.com/office/drawing/2014/main" id="{3E8E3BA2-E38C-854F-BE62-3A6D5A161455}"/>
              </a:ext>
            </a:extLst>
          </p:cNvPr>
          <p:cNvSpPr txBox="1">
            <a:spLocks/>
          </p:cNvSpPr>
          <p:nvPr/>
        </p:nvSpPr>
        <p:spPr>
          <a:xfrm>
            <a:off x="5367678" y="166487"/>
            <a:ext cx="5025355" cy="4559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Sample# </a:t>
            </a:r>
            <a:r>
              <a:rPr lang="en-US" sz="3200" dirty="0">
                <a:solidFill>
                  <a:srgbClr val="0432FF"/>
                </a:solidFill>
              </a:rPr>
              <a:t>technical</a:t>
            </a:r>
            <a:r>
              <a:rPr lang="en-US" sz="3200" dirty="0"/>
              <a:t> </a:t>
            </a:r>
            <a:r>
              <a:rPr lang="en-US" sz="3200" b="1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3200" dirty="0"/>
              <a:t>control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6AA2120C-E0AB-214F-9332-475CACF1D5EB}"/>
              </a:ext>
            </a:extLst>
          </p:cNvPr>
          <p:cNvSpPr txBox="1"/>
          <p:nvPr/>
        </p:nvSpPr>
        <p:spPr>
          <a:xfrm>
            <a:off x="5270234" y="5770075"/>
            <a:ext cx="50797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Comments</a:t>
            </a:r>
            <a:r>
              <a:rPr lang="en-US" dirty="0"/>
              <a:t>:</a:t>
            </a:r>
          </a:p>
          <a:p>
            <a:r>
              <a:rPr lang="en-US" sz="1200" dirty="0"/>
              <a:t>Enter comments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53757874-C5C4-B248-8942-E1640AFE198E}"/>
              </a:ext>
            </a:extLst>
          </p:cNvPr>
          <p:cNvSpPr txBox="1"/>
          <p:nvPr/>
        </p:nvSpPr>
        <p:spPr>
          <a:xfrm>
            <a:off x="128496" y="5770075"/>
            <a:ext cx="50797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Comments</a:t>
            </a:r>
            <a:r>
              <a:rPr lang="en-US" dirty="0"/>
              <a:t>:</a:t>
            </a:r>
          </a:p>
          <a:p>
            <a:r>
              <a:rPr lang="en-US" sz="1200" dirty="0"/>
              <a:t>Enter comments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97FD33AD-7C9E-E240-9DB7-A1665B62D7C8}"/>
              </a:ext>
            </a:extLst>
          </p:cNvPr>
          <p:cNvGrpSpPr/>
          <p:nvPr/>
        </p:nvGrpSpPr>
        <p:grpSpPr>
          <a:xfrm>
            <a:off x="10678846" y="38793"/>
            <a:ext cx="1513154" cy="1065699"/>
            <a:chOff x="12230625" y="45649"/>
            <a:chExt cx="1513154" cy="1065699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61FF119E-901E-3E43-A836-867452F0239F}"/>
                </a:ext>
              </a:extLst>
            </p:cNvPr>
            <p:cNvSpPr/>
            <p:nvPr/>
          </p:nvSpPr>
          <p:spPr>
            <a:xfrm>
              <a:off x="12230625" y="105909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effectLst/>
                  <a:latin typeface="Apple Color Emoji" pitchFamily="2" charset="0"/>
                </a:rPr>
                <a:t>✅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FD4970E3-0513-B446-8098-2E66E892A135}"/>
                </a:ext>
              </a:extLst>
            </p:cNvPr>
            <p:cNvSpPr/>
            <p:nvPr/>
          </p:nvSpPr>
          <p:spPr>
            <a:xfrm>
              <a:off x="12262204" y="398524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effectLst/>
                  <a:latin typeface="Apple Color Emoji" pitchFamily="2" charset="0"/>
                </a:rPr>
                <a:t>❌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2C013E57-9CBC-1F4C-B282-4836C94D248F}"/>
                </a:ext>
              </a:extLst>
            </p:cNvPr>
            <p:cNvSpPr/>
            <p:nvPr/>
          </p:nvSpPr>
          <p:spPr>
            <a:xfrm>
              <a:off x="12262204" y="742016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effectLst/>
                  <a:latin typeface="Apple Color Emoji" pitchFamily="2" charset="0"/>
                </a:rPr>
                <a:t>⚠️</a:t>
              </a:r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C11A070D-66DC-3049-93F2-C6669D3C75B2}"/>
                </a:ext>
              </a:extLst>
            </p:cNvPr>
            <p:cNvGrpSpPr/>
            <p:nvPr/>
          </p:nvGrpSpPr>
          <p:grpSpPr>
            <a:xfrm>
              <a:off x="12230625" y="45649"/>
              <a:ext cx="1513154" cy="1065699"/>
              <a:chOff x="12230625" y="45649"/>
              <a:chExt cx="1513154" cy="1065699"/>
            </a:xfrm>
          </p:grpSpPr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D5E66AAD-4A28-6C4C-892A-545A1F347920}"/>
                  </a:ext>
                </a:extLst>
              </p:cNvPr>
              <p:cNvSpPr txBox="1"/>
              <p:nvPr/>
            </p:nvSpPr>
            <p:spPr>
              <a:xfrm>
                <a:off x="12524935" y="58003"/>
                <a:ext cx="5886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Pass</a:t>
                </a: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90BC108B-09C3-E847-B9E2-180FBBF900A2}"/>
                  </a:ext>
                </a:extLst>
              </p:cNvPr>
              <p:cNvSpPr txBox="1"/>
              <p:nvPr/>
            </p:nvSpPr>
            <p:spPr>
              <a:xfrm>
                <a:off x="12574869" y="372684"/>
                <a:ext cx="5004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Fail</a:t>
                </a:r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DA3AD4ED-6980-7945-8F8C-5B67DC0BF13C}"/>
                  </a:ext>
                </a:extLst>
              </p:cNvPr>
              <p:cNvSpPr txBox="1"/>
              <p:nvPr/>
            </p:nvSpPr>
            <p:spPr>
              <a:xfrm>
                <a:off x="12574869" y="670742"/>
                <a:ext cx="11689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Borderline</a:t>
                </a:r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7D7D4C5C-2EDB-E442-A175-BCF02264F979}"/>
                  </a:ext>
                </a:extLst>
              </p:cNvPr>
              <p:cNvSpPr/>
              <p:nvPr/>
            </p:nvSpPr>
            <p:spPr>
              <a:xfrm>
                <a:off x="12230625" y="45649"/>
                <a:ext cx="1460170" cy="10656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08090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oup 52">
            <a:extLst>
              <a:ext uri="{FF2B5EF4-FFF2-40B4-BE49-F238E27FC236}">
                <a16:creationId xmlns:a16="http://schemas.microsoft.com/office/drawing/2014/main" id="{07D66D86-61BA-6145-BB84-CDE71777A218}"/>
              </a:ext>
            </a:extLst>
          </p:cNvPr>
          <p:cNvGrpSpPr/>
          <p:nvPr/>
        </p:nvGrpSpPr>
        <p:grpSpPr>
          <a:xfrm>
            <a:off x="140390" y="656495"/>
            <a:ext cx="10252643" cy="5060261"/>
            <a:chOff x="140390" y="656495"/>
            <a:chExt cx="10252643" cy="5060261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E07F3A4C-9004-134D-91EE-CE6DF9F97274}"/>
                </a:ext>
              </a:extLst>
            </p:cNvPr>
            <p:cNvGrpSpPr/>
            <p:nvPr/>
          </p:nvGrpSpPr>
          <p:grpSpPr>
            <a:xfrm>
              <a:off x="140390" y="656495"/>
              <a:ext cx="5067852" cy="5046014"/>
              <a:chOff x="140390" y="656495"/>
              <a:chExt cx="5067852" cy="5046014"/>
            </a:xfrm>
          </p:grpSpPr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9BD9C750-C72B-3D4E-81C1-B6FE301E1183}"/>
                  </a:ext>
                </a:extLst>
              </p:cNvPr>
              <p:cNvGrpSpPr/>
              <p:nvPr/>
            </p:nvGrpSpPr>
            <p:grpSpPr>
              <a:xfrm>
                <a:off x="140390" y="656495"/>
                <a:ext cx="5067852" cy="5046014"/>
                <a:chOff x="140390" y="656495"/>
                <a:chExt cx="5067852" cy="5046014"/>
              </a:xfrm>
            </p:grpSpPr>
            <p:sp>
              <p:nvSpPr>
                <p:cNvPr id="4" name="Rectangle 3">
                  <a:extLst>
                    <a:ext uri="{FF2B5EF4-FFF2-40B4-BE49-F238E27FC236}">
                      <a16:creationId xmlns:a16="http://schemas.microsoft.com/office/drawing/2014/main" id="{2942A86F-B474-AF4F-8291-A2F3520F63C6}"/>
                    </a:ext>
                  </a:extLst>
                </p:cNvPr>
                <p:cNvSpPr/>
                <p:nvPr/>
              </p:nvSpPr>
              <p:spPr>
                <a:xfrm>
                  <a:off x="214603" y="1192067"/>
                  <a:ext cx="4993639" cy="3011995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" name="Rectangle 5">
                  <a:extLst>
                    <a:ext uri="{FF2B5EF4-FFF2-40B4-BE49-F238E27FC236}">
                      <a16:creationId xmlns:a16="http://schemas.microsoft.com/office/drawing/2014/main" id="{18B62292-7111-9C41-9BC1-46EFA915EAE3}"/>
                    </a:ext>
                  </a:extLst>
                </p:cNvPr>
                <p:cNvSpPr/>
                <p:nvPr/>
              </p:nvSpPr>
              <p:spPr>
                <a:xfrm flipH="1">
                  <a:off x="214603" y="4214589"/>
                  <a:ext cx="4993639" cy="1308858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" name="Title 3">
                  <a:extLst>
                    <a:ext uri="{FF2B5EF4-FFF2-40B4-BE49-F238E27FC236}">
                      <a16:creationId xmlns:a16="http://schemas.microsoft.com/office/drawing/2014/main" id="{CE90CA81-D9B5-8F4D-8320-67ADD78DFC6F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40390" y="1025707"/>
                  <a:ext cx="1287194" cy="166359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sz="1200" dirty="0">
                      <a:solidFill>
                        <a:schemeClr val="bg1">
                          <a:lumMod val="65000"/>
                        </a:schemeClr>
                      </a:solidFill>
                    </a:rPr>
                    <a:t>Composite plot</a:t>
                  </a:r>
                </a:p>
              </p:txBody>
            </p:sp>
            <p:sp>
              <p:nvSpPr>
                <p:cNvPr id="13" name="Title 3">
                  <a:extLst>
                    <a:ext uri="{FF2B5EF4-FFF2-40B4-BE49-F238E27FC236}">
                      <a16:creationId xmlns:a16="http://schemas.microsoft.com/office/drawing/2014/main" id="{B4FA0B45-CDED-6A43-9F73-32E4EF666413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62843" y="5544038"/>
                  <a:ext cx="1077490" cy="15847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sz="1200" dirty="0">
                      <a:solidFill>
                        <a:schemeClr val="bg1">
                          <a:lumMod val="65000"/>
                        </a:schemeClr>
                      </a:solidFill>
                    </a:rPr>
                    <a:t>MEME motif</a:t>
                  </a:r>
                </a:p>
              </p:txBody>
            </p:sp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2732FEC0-3179-6149-8E65-2D51DECA5400}"/>
                    </a:ext>
                  </a:extLst>
                </p:cNvPr>
                <p:cNvSpPr txBox="1"/>
                <p:nvPr/>
              </p:nvSpPr>
              <p:spPr>
                <a:xfrm>
                  <a:off x="3899389" y="831296"/>
                  <a:ext cx="82747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>
                      <a:solidFill>
                        <a:schemeClr val="bg1">
                          <a:lumMod val="65000"/>
                        </a:schemeClr>
                      </a:solidFill>
                    </a:rPr>
                    <a:t>Target</a:t>
                  </a:r>
                  <a:r>
                    <a:rPr lang="en-US" dirty="0"/>
                    <a:t>:</a:t>
                  </a:r>
                </a:p>
              </p:txBody>
            </p:sp>
            <p:sp>
              <p:nvSpPr>
                <p:cNvPr id="83" name="Rectangle 82">
                  <a:extLst>
                    <a:ext uri="{FF2B5EF4-FFF2-40B4-BE49-F238E27FC236}">
                      <a16:creationId xmlns:a16="http://schemas.microsoft.com/office/drawing/2014/main" id="{C72E6214-3145-2D4A-AF0E-3B64C776D057}"/>
                    </a:ext>
                  </a:extLst>
                </p:cNvPr>
                <p:cNvSpPr/>
                <p:nvPr/>
              </p:nvSpPr>
              <p:spPr>
                <a:xfrm>
                  <a:off x="1221673" y="794883"/>
                  <a:ext cx="380170" cy="36933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Title 3">
                  <a:extLst>
                    <a:ext uri="{FF2B5EF4-FFF2-40B4-BE49-F238E27FC236}">
                      <a16:creationId xmlns:a16="http://schemas.microsoft.com/office/drawing/2014/main" id="{0AA2C291-0D25-1E45-A3DE-D4EC2ACB7AF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184117" y="656495"/>
                  <a:ext cx="567958" cy="117828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sz="1200" dirty="0">
                      <a:solidFill>
                        <a:schemeClr val="bg1">
                          <a:lumMod val="65000"/>
                        </a:schemeClr>
                      </a:solidFill>
                    </a:rPr>
                    <a:t>Status</a:t>
                  </a:r>
                </a:p>
              </p:txBody>
            </p:sp>
            <p:sp>
              <p:nvSpPr>
                <p:cNvPr id="85" name="TextBox 84">
                  <a:extLst>
                    <a:ext uri="{FF2B5EF4-FFF2-40B4-BE49-F238E27FC236}">
                      <a16:creationId xmlns:a16="http://schemas.microsoft.com/office/drawing/2014/main" id="{768533A3-EEC8-2F40-8C27-A46279937B35}"/>
                    </a:ext>
                  </a:extLst>
                </p:cNvPr>
                <p:cNvSpPr txBox="1"/>
                <p:nvPr/>
              </p:nvSpPr>
              <p:spPr>
                <a:xfrm>
                  <a:off x="1574739" y="774855"/>
                  <a:ext cx="104387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Expected</a:t>
                  </a:r>
                </a:p>
              </p:txBody>
            </p:sp>
          </p:grpSp>
          <p:sp>
            <p:nvSpPr>
              <p:cNvPr id="113" name="Title 3">
                <a:extLst>
                  <a:ext uri="{FF2B5EF4-FFF2-40B4-BE49-F238E27FC236}">
                    <a16:creationId xmlns:a16="http://schemas.microsoft.com/office/drawing/2014/main" id="{C3C1A43A-1AAE-FD46-9287-274AE23E823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0783" y="870205"/>
                <a:ext cx="1287194" cy="166359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sz="1200" dirty="0">
                    <a:solidFill>
                      <a:schemeClr val="bg1">
                        <a:lumMod val="65000"/>
                      </a:schemeClr>
                    </a:solidFill>
                  </a:rPr>
                  <a:t>Motif 1</a:t>
                </a:r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B9191D54-D428-0440-837E-0563A811F246}"/>
                </a:ext>
              </a:extLst>
            </p:cNvPr>
            <p:cNvGrpSpPr/>
            <p:nvPr/>
          </p:nvGrpSpPr>
          <p:grpSpPr>
            <a:xfrm>
              <a:off x="5325181" y="670742"/>
              <a:ext cx="5067852" cy="5046014"/>
              <a:chOff x="5325181" y="670742"/>
              <a:chExt cx="5067852" cy="5046014"/>
            </a:xfrm>
          </p:grpSpPr>
          <p:grpSp>
            <p:nvGrpSpPr>
              <p:cNvPr id="103" name="Group 102">
                <a:extLst>
                  <a:ext uri="{FF2B5EF4-FFF2-40B4-BE49-F238E27FC236}">
                    <a16:creationId xmlns:a16="http://schemas.microsoft.com/office/drawing/2014/main" id="{D683C783-5E94-D847-B9D5-410AD939B49B}"/>
                  </a:ext>
                </a:extLst>
              </p:cNvPr>
              <p:cNvGrpSpPr/>
              <p:nvPr/>
            </p:nvGrpSpPr>
            <p:grpSpPr>
              <a:xfrm>
                <a:off x="5325181" y="670742"/>
                <a:ext cx="5067852" cy="5046014"/>
                <a:chOff x="140390" y="656495"/>
                <a:chExt cx="5067852" cy="5046014"/>
              </a:xfrm>
            </p:grpSpPr>
            <p:sp>
              <p:nvSpPr>
                <p:cNvPr id="104" name="Rectangle 103">
                  <a:extLst>
                    <a:ext uri="{FF2B5EF4-FFF2-40B4-BE49-F238E27FC236}">
                      <a16:creationId xmlns:a16="http://schemas.microsoft.com/office/drawing/2014/main" id="{B10C04CC-AE29-E44F-A5D2-F6EEF2EA6DD0}"/>
                    </a:ext>
                  </a:extLst>
                </p:cNvPr>
                <p:cNvSpPr/>
                <p:nvPr/>
              </p:nvSpPr>
              <p:spPr>
                <a:xfrm>
                  <a:off x="214603" y="1192067"/>
                  <a:ext cx="4993639" cy="3011995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" name="Rectangle 104">
                  <a:extLst>
                    <a:ext uri="{FF2B5EF4-FFF2-40B4-BE49-F238E27FC236}">
                      <a16:creationId xmlns:a16="http://schemas.microsoft.com/office/drawing/2014/main" id="{9860E33D-8F60-5F4B-87FA-E746E8F8BA64}"/>
                    </a:ext>
                  </a:extLst>
                </p:cNvPr>
                <p:cNvSpPr/>
                <p:nvPr/>
              </p:nvSpPr>
              <p:spPr>
                <a:xfrm flipH="1">
                  <a:off x="214603" y="4214589"/>
                  <a:ext cx="4993639" cy="1308858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6" name="Title 3">
                  <a:extLst>
                    <a:ext uri="{FF2B5EF4-FFF2-40B4-BE49-F238E27FC236}">
                      <a16:creationId xmlns:a16="http://schemas.microsoft.com/office/drawing/2014/main" id="{587FF9CD-4D40-C648-90E4-F1F6940A755B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40390" y="1025707"/>
                  <a:ext cx="1287194" cy="166359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sz="1200" dirty="0">
                      <a:solidFill>
                        <a:schemeClr val="bg1">
                          <a:lumMod val="65000"/>
                        </a:schemeClr>
                      </a:solidFill>
                    </a:rPr>
                    <a:t>Composite plot</a:t>
                  </a:r>
                </a:p>
              </p:txBody>
            </p:sp>
            <p:sp>
              <p:nvSpPr>
                <p:cNvPr id="107" name="Title 3">
                  <a:extLst>
                    <a:ext uri="{FF2B5EF4-FFF2-40B4-BE49-F238E27FC236}">
                      <a16:creationId xmlns:a16="http://schemas.microsoft.com/office/drawing/2014/main" id="{0CD1B824-24A5-074C-A708-53EF4A19ABC2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62843" y="5544038"/>
                  <a:ext cx="1077490" cy="15847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sz="1200" dirty="0">
                      <a:solidFill>
                        <a:schemeClr val="bg1">
                          <a:lumMod val="65000"/>
                        </a:schemeClr>
                      </a:solidFill>
                    </a:rPr>
                    <a:t>MEME motif</a:t>
                  </a:r>
                </a:p>
              </p:txBody>
            </p:sp>
            <p:sp>
              <p:nvSpPr>
                <p:cNvPr id="108" name="TextBox 107">
                  <a:extLst>
                    <a:ext uri="{FF2B5EF4-FFF2-40B4-BE49-F238E27FC236}">
                      <a16:creationId xmlns:a16="http://schemas.microsoft.com/office/drawing/2014/main" id="{B947FD07-A045-D449-8FFB-AAE3592064D9}"/>
                    </a:ext>
                  </a:extLst>
                </p:cNvPr>
                <p:cNvSpPr txBox="1"/>
                <p:nvPr/>
              </p:nvSpPr>
              <p:spPr>
                <a:xfrm>
                  <a:off x="3899389" y="831296"/>
                  <a:ext cx="82721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>
                      <a:solidFill>
                        <a:schemeClr val="bg1">
                          <a:lumMod val="65000"/>
                        </a:schemeClr>
                      </a:solidFill>
                    </a:rPr>
                    <a:t>Target</a:t>
                  </a:r>
                  <a:r>
                    <a:rPr lang="en-US" dirty="0"/>
                    <a:t>:</a:t>
                  </a:r>
                </a:p>
              </p:txBody>
            </p:sp>
            <p:sp>
              <p:nvSpPr>
                <p:cNvPr id="109" name="Rectangle 108">
                  <a:extLst>
                    <a:ext uri="{FF2B5EF4-FFF2-40B4-BE49-F238E27FC236}">
                      <a16:creationId xmlns:a16="http://schemas.microsoft.com/office/drawing/2014/main" id="{C91E3BB1-5285-EA4F-B709-E608EEBBBBEC}"/>
                    </a:ext>
                  </a:extLst>
                </p:cNvPr>
                <p:cNvSpPr/>
                <p:nvPr/>
              </p:nvSpPr>
              <p:spPr>
                <a:xfrm>
                  <a:off x="1221673" y="794883"/>
                  <a:ext cx="380170" cy="36933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0" name="Title 3">
                  <a:extLst>
                    <a:ext uri="{FF2B5EF4-FFF2-40B4-BE49-F238E27FC236}">
                      <a16:creationId xmlns:a16="http://schemas.microsoft.com/office/drawing/2014/main" id="{7779BCC7-FBC4-6142-835D-275FC01B7A0C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184117" y="656495"/>
                  <a:ext cx="567958" cy="117828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sz="1200" dirty="0">
                      <a:solidFill>
                        <a:schemeClr val="bg1">
                          <a:lumMod val="65000"/>
                        </a:schemeClr>
                      </a:solidFill>
                    </a:rPr>
                    <a:t>Status</a:t>
                  </a:r>
                </a:p>
              </p:txBody>
            </p:sp>
            <p:sp>
              <p:nvSpPr>
                <p:cNvPr id="111" name="TextBox 110">
                  <a:extLst>
                    <a:ext uri="{FF2B5EF4-FFF2-40B4-BE49-F238E27FC236}">
                      <a16:creationId xmlns:a16="http://schemas.microsoft.com/office/drawing/2014/main" id="{5F093E57-7D7F-C44C-A317-459B4F3A9D25}"/>
                    </a:ext>
                  </a:extLst>
                </p:cNvPr>
                <p:cNvSpPr txBox="1"/>
                <p:nvPr/>
              </p:nvSpPr>
              <p:spPr>
                <a:xfrm>
                  <a:off x="1574739" y="774855"/>
                  <a:ext cx="104387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Expected</a:t>
                  </a:r>
                </a:p>
              </p:txBody>
            </p:sp>
          </p:grpSp>
          <p:sp>
            <p:nvSpPr>
              <p:cNvPr id="114" name="Title 3">
                <a:extLst>
                  <a:ext uri="{FF2B5EF4-FFF2-40B4-BE49-F238E27FC236}">
                    <a16:creationId xmlns:a16="http://schemas.microsoft.com/office/drawing/2014/main" id="{BD7938FC-C92A-EF4A-BBDC-548D64BB929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333094" y="872795"/>
                <a:ext cx="1287194" cy="166359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sz="1200" dirty="0" err="1">
                    <a:solidFill>
                      <a:schemeClr val="bg1">
                        <a:lumMod val="65000"/>
                      </a:schemeClr>
                    </a:solidFill>
                  </a:rPr>
                  <a:t>Moitif</a:t>
                </a:r>
                <a:r>
                  <a:rPr lang="en-US" sz="1200" dirty="0">
                    <a:solidFill>
                      <a:schemeClr val="bg1">
                        <a:lumMod val="65000"/>
                      </a:schemeClr>
                    </a:solidFill>
                  </a:rPr>
                  <a:t> 1</a:t>
                </a: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7BDC106-8C7E-044D-959A-A267C9CA0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987" y="166487"/>
            <a:ext cx="5107255" cy="455969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accent4">
                    <a:lumMod val="50000"/>
                  </a:schemeClr>
                </a:solidFill>
              </a:rPr>
              <a:t>Sample#</a:t>
            </a:r>
            <a:r>
              <a:rPr lang="en-US" sz="3200" dirty="0"/>
              <a:t> </a:t>
            </a:r>
            <a:r>
              <a:rPr lang="en-US" sz="3200" b="1" dirty="0">
                <a:solidFill>
                  <a:srgbClr val="00B050"/>
                </a:solidFill>
              </a:rPr>
              <a:t>+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  <a:r>
              <a:rPr lang="en-US" sz="3200" dirty="0"/>
              <a:t>control</a:t>
            </a:r>
          </a:p>
        </p:txBody>
      </p:sp>
      <p:sp>
        <p:nvSpPr>
          <p:cNvPr id="101" name="Title 1">
            <a:extLst>
              <a:ext uri="{FF2B5EF4-FFF2-40B4-BE49-F238E27FC236}">
                <a16:creationId xmlns:a16="http://schemas.microsoft.com/office/drawing/2014/main" id="{3E8E3BA2-E38C-854F-BE62-3A6D5A161455}"/>
              </a:ext>
            </a:extLst>
          </p:cNvPr>
          <p:cNvSpPr txBox="1">
            <a:spLocks/>
          </p:cNvSpPr>
          <p:nvPr/>
        </p:nvSpPr>
        <p:spPr>
          <a:xfrm>
            <a:off x="5347634" y="166487"/>
            <a:ext cx="5107255" cy="4559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4">
                    <a:lumMod val="50000"/>
                  </a:schemeClr>
                </a:solidFill>
              </a:rPr>
              <a:t>Sample#</a:t>
            </a:r>
            <a:r>
              <a:rPr lang="en-US" sz="3200" dirty="0"/>
              <a:t>  </a:t>
            </a:r>
            <a:r>
              <a:rPr lang="en-US" sz="3200" b="1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3200" dirty="0"/>
              <a:t>control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BF7D708-4B34-5942-973D-7628CEEC0BB7}"/>
              </a:ext>
            </a:extLst>
          </p:cNvPr>
          <p:cNvSpPr txBox="1"/>
          <p:nvPr/>
        </p:nvSpPr>
        <p:spPr>
          <a:xfrm rot="19919322">
            <a:off x="602879" y="2331718"/>
            <a:ext cx="39355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Not performed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09715F5-CC9B-2244-8D50-DB1C2FEAC0B2}"/>
              </a:ext>
            </a:extLst>
          </p:cNvPr>
          <p:cNvSpPr txBox="1"/>
          <p:nvPr/>
        </p:nvSpPr>
        <p:spPr>
          <a:xfrm rot="19919322">
            <a:off x="5780471" y="2306669"/>
            <a:ext cx="39355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Not performed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BEAC5B0-97DD-744B-B26E-8BEF87F1F65A}"/>
              </a:ext>
            </a:extLst>
          </p:cNvPr>
          <p:cNvSpPr txBox="1"/>
          <p:nvPr/>
        </p:nvSpPr>
        <p:spPr>
          <a:xfrm>
            <a:off x="5270234" y="5770075"/>
            <a:ext cx="50797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Comments</a:t>
            </a:r>
            <a:r>
              <a:rPr lang="en-US" dirty="0"/>
              <a:t>:</a:t>
            </a:r>
          </a:p>
          <a:p>
            <a:r>
              <a:rPr lang="en-US" sz="1200" dirty="0"/>
              <a:t>Enter comments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19CC32F-DB33-C541-9D97-B2766556B135}"/>
              </a:ext>
            </a:extLst>
          </p:cNvPr>
          <p:cNvSpPr txBox="1"/>
          <p:nvPr/>
        </p:nvSpPr>
        <p:spPr>
          <a:xfrm>
            <a:off x="128496" y="5770075"/>
            <a:ext cx="50797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Comments</a:t>
            </a:r>
            <a:r>
              <a:rPr lang="en-US" dirty="0"/>
              <a:t>:</a:t>
            </a:r>
          </a:p>
          <a:p>
            <a:r>
              <a:rPr lang="en-US" sz="1200" dirty="0"/>
              <a:t>Enter comments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6A6DF5E-5388-E944-B60C-327EDFE5AD96}"/>
              </a:ext>
            </a:extLst>
          </p:cNvPr>
          <p:cNvGrpSpPr/>
          <p:nvPr/>
        </p:nvGrpSpPr>
        <p:grpSpPr>
          <a:xfrm>
            <a:off x="10678846" y="38793"/>
            <a:ext cx="1513154" cy="1065699"/>
            <a:chOff x="12230625" y="45649"/>
            <a:chExt cx="1513154" cy="1065699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90AF1CE3-CAF7-C745-BFB8-E443AFE326E9}"/>
                </a:ext>
              </a:extLst>
            </p:cNvPr>
            <p:cNvSpPr/>
            <p:nvPr/>
          </p:nvSpPr>
          <p:spPr>
            <a:xfrm>
              <a:off x="12230625" y="105909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effectLst/>
                  <a:latin typeface="Apple Color Emoji" pitchFamily="2" charset="0"/>
                </a:rPr>
                <a:t>✅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F3C39A6E-E9F2-6041-B2DC-7A82CEE4C583}"/>
                </a:ext>
              </a:extLst>
            </p:cNvPr>
            <p:cNvSpPr/>
            <p:nvPr/>
          </p:nvSpPr>
          <p:spPr>
            <a:xfrm>
              <a:off x="12262204" y="398524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effectLst/>
                  <a:latin typeface="Apple Color Emoji" pitchFamily="2" charset="0"/>
                </a:rPr>
                <a:t>❌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12E4527A-3DB0-4E40-9CD8-3D62155EA8B9}"/>
                </a:ext>
              </a:extLst>
            </p:cNvPr>
            <p:cNvSpPr/>
            <p:nvPr/>
          </p:nvSpPr>
          <p:spPr>
            <a:xfrm>
              <a:off x="12262204" y="742016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effectLst/>
                  <a:latin typeface="Apple Color Emoji" pitchFamily="2" charset="0"/>
                </a:rPr>
                <a:t>⚠️</a:t>
              </a:r>
            </a:p>
          </p:txBody>
        </p: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C4E9C55D-DE8E-E541-89E5-166B3947A227}"/>
                </a:ext>
              </a:extLst>
            </p:cNvPr>
            <p:cNvGrpSpPr/>
            <p:nvPr/>
          </p:nvGrpSpPr>
          <p:grpSpPr>
            <a:xfrm>
              <a:off x="12230625" y="45649"/>
              <a:ext cx="1513154" cy="1065699"/>
              <a:chOff x="12230625" y="45649"/>
              <a:chExt cx="1513154" cy="1065699"/>
            </a:xfrm>
          </p:grpSpPr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481F7B82-C344-F140-AE90-7B23A3FA021C}"/>
                  </a:ext>
                </a:extLst>
              </p:cNvPr>
              <p:cNvSpPr txBox="1"/>
              <p:nvPr/>
            </p:nvSpPr>
            <p:spPr>
              <a:xfrm>
                <a:off x="12524935" y="58003"/>
                <a:ext cx="5886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Pass</a:t>
                </a: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B27ED24C-A43C-7648-81AE-3339169A9F83}"/>
                  </a:ext>
                </a:extLst>
              </p:cNvPr>
              <p:cNvSpPr txBox="1"/>
              <p:nvPr/>
            </p:nvSpPr>
            <p:spPr>
              <a:xfrm>
                <a:off x="12574869" y="372684"/>
                <a:ext cx="5004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Fail</a:t>
                </a: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54DB4EDF-3BFF-3A4A-80E2-4401ED11A345}"/>
                  </a:ext>
                </a:extLst>
              </p:cNvPr>
              <p:cNvSpPr txBox="1"/>
              <p:nvPr/>
            </p:nvSpPr>
            <p:spPr>
              <a:xfrm>
                <a:off x="12574869" y="670742"/>
                <a:ext cx="11689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Borderline</a:t>
                </a: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62797B0D-0FF1-3E4D-8EAD-CAD27F68A4C3}"/>
                  </a:ext>
                </a:extLst>
              </p:cNvPr>
              <p:cNvSpPr/>
              <p:nvPr/>
            </p:nvSpPr>
            <p:spPr>
              <a:xfrm>
                <a:off x="12230625" y="45649"/>
                <a:ext cx="1460170" cy="10656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86977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oup 52">
            <a:extLst>
              <a:ext uri="{FF2B5EF4-FFF2-40B4-BE49-F238E27FC236}">
                <a16:creationId xmlns:a16="http://schemas.microsoft.com/office/drawing/2014/main" id="{07D66D86-61BA-6145-BB84-CDE71777A218}"/>
              </a:ext>
            </a:extLst>
          </p:cNvPr>
          <p:cNvGrpSpPr/>
          <p:nvPr/>
        </p:nvGrpSpPr>
        <p:grpSpPr>
          <a:xfrm>
            <a:off x="140390" y="656495"/>
            <a:ext cx="10252643" cy="5060261"/>
            <a:chOff x="140390" y="656495"/>
            <a:chExt cx="10252643" cy="5060261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E07F3A4C-9004-134D-91EE-CE6DF9F97274}"/>
                </a:ext>
              </a:extLst>
            </p:cNvPr>
            <p:cNvGrpSpPr/>
            <p:nvPr/>
          </p:nvGrpSpPr>
          <p:grpSpPr>
            <a:xfrm>
              <a:off x="140390" y="656495"/>
              <a:ext cx="5067852" cy="5046014"/>
              <a:chOff x="140390" y="656495"/>
              <a:chExt cx="5067852" cy="5046014"/>
            </a:xfrm>
          </p:grpSpPr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9BD9C750-C72B-3D4E-81C1-B6FE301E1183}"/>
                  </a:ext>
                </a:extLst>
              </p:cNvPr>
              <p:cNvGrpSpPr/>
              <p:nvPr/>
            </p:nvGrpSpPr>
            <p:grpSpPr>
              <a:xfrm>
                <a:off x="140390" y="656495"/>
                <a:ext cx="5067852" cy="5046014"/>
                <a:chOff x="140390" y="656495"/>
                <a:chExt cx="5067852" cy="5046014"/>
              </a:xfrm>
            </p:grpSpPr>
            <p:sp>
              <p:nvSpPr>
                <p:cNvPr id="4" name="Rectangle 3">
                  <a:extLst>
                    <a:ext uri="{FF2B5EF4-FFF2-40B4-BE49-F238E27FC236}">
                      <a16:creationId xmlns:a16="http://schemas.microsoft.com/office/drawing/2014/main" id="{2942A86F-B474-AF4F-8291-A2F3520F63C6}"/>
                    </a:ext>
                  </a:extLst>
                </p:cNvPr>
                <p:cNvSpPr/>
                <p:nvPr/>
              </p:nvSpPr>
              <p:spPr>
                <a:xfrm>
                  <a:off x="214603" y="1192067"/>
                  <a:ext cx="4993639" cy="3011995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" name="Rectangle 5">
                  <a:extLst>
                    <a:ext uri="{FF2B5EF4-FFF2-40B4-BE49-F238E27FC236}">
                      <a16:creationId xmlns:a16="http://schemas.microsoft.com/office/drawing/2014/main" id="{18B62292-7111-9C41-9BC1-46EFA915EAE3}"/>
                    </a:ext>
                  </a:extLst>
                </p:cNvPr>
                <p:cNvSpPr/>
                <p:nvPr/>
              </p:nvSpPr>
              <p:spPr>
                <a:xfrm flipH="1">
                  <a:off x="214603" y="4214589"/>
                  <a:ext cx="4993639" cy="1308858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" name="Title 3">
                  <a:extLst>
                    <a:ext uri="{FF2B5EF4-FFF2-40B4-BE49-F238E27FC236}">
                      <a16:creationId xmlns:a16="http://schemas.microsoft.com/office/drawing/2014/main" id="{CE90CA81-D9B5-8F4D-8320-67ADD78DFC6F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40390" y="1025707"/>
                  <a:ext cx="1287194" cy="166359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sz="1200" dirty="0">
                      <a:solidFill>
                        <a:schemeClr val="bg1">
                          <a:lumMod val="65000"/>
                        </a:schemeClr>
                      </a:solidFill>
                    </a:rPr>
                    <a:t>Composite plot</a:t>
                  </a:r>
                </a:p>
              </p:txBody>
            </p:sp>
            <p:sp>
              <p:nvSpPr>
                <p:cNvPr id="13" name="Title 3">
                  <a:extLst>
                    <a:ext uri="{FF2B5EF4-FFF2-40B4-BE49-F238E27FC236}">
                      <a16:creationId xmlns:a16="http://schemas.microsoft.com/office/drawing/2014/main" id="{B4FA0B45-CDED-6A43-9F73-32E4EF666413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62843" y="5544038"/>
                  <a:ext cx="1077490" cy="15847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sz="1200" dirty="0">
                      <a:solidFill>
                        <a:schemeClr val="bg1">
                          <a:lumMod val="65000"/>
                        </a:schemeClr>
                      </a:solidFill>
                    </a:rPr>
                    <a:t>MEME motif</a:t>
                  </a:r>
                </a:p>
              </p:txBody>
            </p:sp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2732FEC0-3179-6149-8E65-2D51DECA5400}"/>
                    </a:ext>
                  </a:extLst>
                </p:cNvPr>
                <p:cNvSpPr txBox="1"/>
                <p:nvPr/>
              </p:nvSpPr>
              <p:spPr>
                <a:xfrm>
                  <a:off x="3671642" y="825179"/>
                  <a:ext cx="82747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>
                      <a:solidFill>
                        <a:schemeClr val="bg1">
                          <a:lumMod val="65000"/>
                        </a:schemeClr>
                      </a:solidFill>
                    </a:rPr>
                    <a:t>Target</a:t>
                  </a:r>
                  <a:r>
                    <a:rPr lang="en-US" dirty="0"/>
                    <a:t>:</a:t>
                  </a:r>
                </a:p>
              </p:txBody>
            </p:sp>
            <p:sp>
              <p:nvSpPr>
                <p:cNvPr id="83" name="Rectangle 82">
                  <a:extLst>
                    <a:ext uri="{FF2B5EF4-FFF2-40B4-BE49-F238E27FC236}">
                      <a16:creationId xmlns:a16="http://schemas.microsoft.com/office/drawing/2014/main" id="{C72E6214-3145-2D4A-AF0E-3B64C776D057}"/>
                    </a:ext>
                  </a:extLst>
                </p:cNvPr>
                <p:cNvSpPr/>
                <p:nvPr/>
              </p:nvSpPr>
              <p:spPr>
                <a:xfrm>
                  <a:off x="1221673" y="794883"/>
                  <a:ext cx="380170" cy="36933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Title 3">
                  <a:extLst>
                    <a:ext uri="{FF2B5EF4-FFF2-40B4-BE49-F238E27FC236}">
                      <a16:creationId xmlns:a16="http://schemas.microsoft.com/office/drawing/2014/main" id="{0AA2C291-0D25-1E45-A3DE-D4EC2ACB7AF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184117" y="656495"/>
                  <a:ext cx="567958" cy="117828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sz="1200" dirty="0">
                      <a:solidFill>
                        <a:schemeClr val="bg1">
                          <a:lumMod val="65000"/>
                        </a:schemeClr>
                      </a:solidFill>
                    </a:rPr>
                    <a:t>Status</a:t>
                  </a:r>
                </a:p>
              </p:txBody>
            </p:sp>
            <p:sp>
              <p:nvSpPr>
                <p:cNvPr id="85" name="TextBox 84">
                  <a:extLst>
                    <a:ext uri="{FF2B5EF4-FFF2-40B4-BE49-F238E27FC236}">
                      <a16:creationId xmlns:a16="http://schemas.microsoft.com/office/drawing/2014/main" id="{768533A3-EEC8-2F40-8C27-A46279937B35}"/>
                    </a:ext>
                  </a:extLst>
                </p:cNvPr>
                <p:cNvSpPr txBox="1"/>
                <p:nvPr/>
              </p:nvSpPr>
              <p:spPr>
                <a:xfrm>
                  <a:off x="1574739" y="774855"/>
                  <a:ext cx="104387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Expected</a:t>
                  </a:r>
                </a:p>
              </p:txBody>
            </p:sp>
          </p:grpSp>
          <p:sp>
            <p:nvSpPr>
              <p:cNvPr id="113" name="Title 3">
                <a:extLst>
                  <a:ext uri="{FF2B5EF4-FFF2-40B4-BE49-F238E27FC236}">
                    <a16:creationId xmlns:a16="http://schemas.microsoft.com/office/drawing/2014/main" id="{C3C1A43A-1AAE-FD46-9287-274AE23E823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0783" y="870205"/>
                <a:ext cx="1287194" cy="166359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sz="1200" dirty="0">
                    <a:solidFill>
                      <a:schemeClr val="bg1">
                        <a:lumMod val="65000"/>
                      </a:schemeClr>
                    </a:solidFill>
                  </a:rPr>
                  <a:t>Motif 1</a:t>
                </a:r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B9191D54-D428-0440-837E-0563A811F246}"/>
                </a:ext>
              </a:extLst>
            </p:cNvPr>
            <p:cNvGrpSpPr/>
            <p:nvPr/>
          </p:nvGrpSpPr>
          <p:grpSpPr>
            <a:xfrm>
              <a:off x="5325181" y="670742"/>
              <a:ext cx="5067852" cy="5046014"/>
              <a:chOff x="5325181" y="670742"/>
              <a:chExt cx="5067852" cy="5046014"/>
            </a:xfrm>
          </p:grpSpPr>
          <p:grpSp>
            <p:nvGrpSpPr>
              <p:cNvPr id="103" name="Group 102">
                <a:extLst>
                  <a:ext uri="{FF2B5EF4-FFF2-40B4-BE49-F238E27FC236}">
                    <a16:creationId xmlns:a16="http://schemas.microsoft.com/office/drawing/2014/main" id="{D683C783-5E94-D847-B9D5-410AD939B49B}"/>
                  </a:ext>
                </a:extLst>
              </p:cNvPr>
              <p:cNvGrpSpPr/>
              <p:nvPr/>
            </p:nvGrpSpPr>
            <p:grpSpPr>
              <a:xfrm>
                <a:off x="5325181" y="670742"/>
                <a:ext cx="5067852" cy="5046014"/>
                <a:chOff x="140390" y="656495"/>
                <a:chExt cx="5067852" cy="5046014"/>
              </a:xfrm>
            </p:grpSpPr>
            <p:sp>
              <p:nvSpPr>
                <p:cNvPr id="104" name="Rectangle 103">
                  <a:extLst>
                    <a:ext uri="{FF2B5EF4-FFF2-40B4-BE49-F238E27FC236}">
                      <a16:creationId xmlns:a16="http://schemas.microsoft.com/office/drawing/2014/main" id="{B10C04CC-AE29-E44F-A5D2-F6EEF2EA6DD0}"/>
                    </a:ext>
                  </a:extLst>
                </p:cNvPr>
                <p:cNvSpPr/>
                <p:nvPr/>
              </p:nvSpPr>
              <p:spPr>
                <a:xfrm>
                  <a:off x="214603" y="1192067"/>
                  <a:ext cx="4993639" cy="3011995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" name="Rectangle 104">
                  <a:extLst>
                    <a:ext uri="{FF2B5EF4-FFF2-40B4-BE49-F238E27FC236}">
                      <a16:creationId xmlns:a16="http://schemas.microsoft.com/office/drawing/2014/main" id="{9860E33D-8F60-5F4B-87FA-E746E8F8BA64}"/>
                    </a:ext>
                  </a:extLst>
                </p:cNvPr>
                <p:cNvSpPr/>
                <p:nvPr/>
              </p:nvSpPr>
              <p:spPr>
                <a:xfrm flipH="1">
                  <a:off x="214603" y="4214589"/>
                  <a:ext cx="4993639" cy="1308858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6" name="Title 3">
                  <a:extLst>
                    <a:ext uri="{FF2B5EF4-FFF2-40B4-BE49-F238E27FC236}">
                      <a16:creationId xmlns:a16="http://schemas.microsoft.com/office/drawing/2014/main" id="{587FF9CD-4D40-C648-90E4-F1F6940A755B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40390" y="1025707"/>
                  <a:ext cx="1287194" cy="166359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sz="1200" dirty="0">
                      <a:solidFill>
                        <a:schemeClr val="bg1">
                          <a:lumMod val="65000"/>
                        </a:schemeClr>
                      </a:solidFill>
                    </a:rPr>
                    <a:t>Composite plot</a:t>
                  </a:r>
                </a:p>
              </p:txBody>
            </p:sp>
            <p:sp>
              <p:nvSpPr>
                <p:cNvPr id="107" name="Title 3">
                  <a:extLst>
                    <a:ext uri="{FF2B5EF4-FFF2-40B4-BE49-F238E27FC236}">
                      <a16:creationId xmlns:a16="http://schemas.microsoft.com/office/drawing/2014/main" id="{0CD1B824-24A5-074C-A708-53EF4A19ABC2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62843" y="5544038"/>
                  <a:ext cx="1077490" cy="15847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sz="1200" dirty="0">
                      <a:solidFill>
                        <a:schemeClr val="bg1">
                          <a:lumMod val="65000"/>
                        </a:schemeClr>
                      </a:solidFill>
                    </a:rPr>
                    <a:t>MEME motif</a:t>
                  </a:r>
                </a:p>
              </p:txBody>
            </p:sp>
            <p:sp>
              <p:nvSpPr>
                <p:cNvPr id="108" name="TextBox 107">
                  <a:extLst>
                    <a:ext uri="{FF2B5EF4-FFF2-40B4-BE49-F238E27FC236}">
                      <a16:creationId xmlns:a16="http://schemas.microsoft.com/office/drawing/2014/main" id="{B947FD07-A045-D449-8FFB-AAE3592064D9}"/>
                    </a:ext>
                  </a:extLst>
                </p:cNvPr>
                <p:cNvSpPr txBox="1"/>
                <p:nvPr/>
              </p:nvSpPr>
              <p:spPr>
                <a:xfrm>
                  <a:off x="3899389" y="831296"/>
                  <a:ext cx="88036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>
                      <a:solidFill>
                        <a:schemeClr val="bg1">
                          <a:lumMod val="65000"/>
                        </a:schemeClr>
                      </a:solidFill>
                    </a:rPr>
                    <a:t>Target</a:t>
                  </a:r>
                  <a:r>
                    <a:rPr lang="en-US" dirty="0"/>
                    <a:t>: </a:t>
                  </a:r>
                </a:p>
              </p:txBody>
            </p:sp>
            <p:sp>
              <p:nvSpPr>
                <p:cNvPr id="109" name="Rectangle 108">
                  <a:extLst>
                    <a:ext uri="{FF2B5EF4-FFF2-40B4-BE49-F238E27FC236}">
                      <a16:creationId xmlns:a16="http://schemas.microsoft.com/office/drawing/2014/main" id="{C91E3BB1-5285-EA4F-B709-E608EEBBBBEC}"/>
                    </a:ext>
                  </a:extLst>
                </p:cNvPr>
                <p:cNvSpPr/>
                <p:nvPr/>
              </p:nvSpPr>
              <p:spPr>
                <a:xfrm>
                  <a:off x="1221673" y="794883"/>
                  <a:ext cx="380170" cy="36933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0" name="Title 3">
                  <a:extLst>
                    <a:ext uri="{FF2B5EF4-FFF2-40B4-BE49-F238E27FC236}">
                      <a16:creationId xmlns:a16="http://schemas.microsoft.com/office/drawing/2014/main" id="{7779BCC7-FBC4-6142-835D-275FC01B7A0C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184117" y="656495"/>
                  <a:ext cx="567958" cy="117828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sz="1200" dirty="0">
                      <a:solidFill>
                        <a:schemeClr val="bg1">
                          <a:lumMod val="65000"/>
                        </a:schemeClr>
                      </a:solidFill>
                    </a:rPr>
                    <a:t>Status</a:t>
                  </a:r>
                </a:p>
              </p:txBody>
            </p:sp>
            <p:sp>
              <p:nvSpPr>
                <p:cNvPr id="111" name="TextBox 110">
                  <a:extLst>
                    <a:ext uri="{FF2B5EF4-FFF2-40B4-BE49-F238E27FC236}">
                      <a16:creationId xmlns:a16="http://schemas.microsoft.com/office/drawing/2014/main" id="{5F093E57-7D7F-C44C-A317-459B4F3A9D25}"/>
                    </a:ext>
                  </a:extLst>
                </p:cNvPr>
                <p:cNvSpPr txBox="1"/>
                <p:nvPr/>
              </p:nvSpPr>
              <p:spPr>
                <a:xfrm>
                  <a:off x="1574739" y="774855"/>
                  <a:ext cx="104387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Expected</a:t>
                  </a:r>
                </a:p>
              </p:txBody>
            </p:sp>
          </p:grpSp>
          <p:sp>
            <p:nvSpPr>
              <p:cNvPr id="114" name="Title 3">
                <a:extLst>
                  <a:ext uri="{FF2B5EF4-FFF2-40B4-BE49-F238E27FC236}">
                    <a16:creationId xmlns:a16="http://schemas.microsoft.com/office/drawing/2014/main" id="{BD7938FC-C92A-EF4A-BBDC-548D64BB929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333094" y="872795"/>
                <a:ext cx="1287194" cy="166359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sz="1200" dirty="0" err="1">
                    <a:solidFill>
                      <a:schemeClr val="bg1">
                        <a:lumMod val="65000"/>
                      </a:schemeClr>
                    </a:solidFill>
                  </a:rPr>
                  <a:t>Moitif</a:t>
                </a:r>
                <a:r>
                  <a:rPr lang="en-US" sz="1200" dirty="0">
                    <a:solidFill>
                      <a:schemeClr val="bg1">
                        <a:lumMod val="65000"/>
                      </a:schemeClr>
                    </a:solidFill>
                  </a:rPr>
                  <a:t> 1</a:t>
                </a: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7BDC106-8C7E-044D-959A-A267C9CA0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987" y="166487"/>
            <a:ext cx="5107255" cy="455969"/>
          </a:xfrm>
        </p:spPr>
        <p:txBody>
          <a:bodyPr>
            <a:noAutofit/>
          </a:bodyPr>
          <a:lstStyle/>
          <a:p>
            <a:r>
              <a:rPr lang="en-US" sz="3200" dirty="0"/>
              <a:t>PEGR Archived example 1</a:t>
            </a:r>
          </a:p>
        </p:txBody>
      </p:sp>
      <p:sp>
        <p:nvSpPr>
          <p:cNvPr id="101" name="Title 1">
            <a:extLst>
              <a:ext uri="{FF2B5EF4-FFF2-40B4-BE49-F238E27FC236}">
                <a16:creationId xmlns:a16="http://schemas.microsoft.com/office/drawing/2014/main" id="{3E8E3BA2-E38C-854F-BE62-3A6D5A161455}"/>
              </a:ext>
            </a:extLst>
          </p:cNvPr>
          <p:cNvSpPr txBox="1">
            <a:spLocks/>
          </p:cNvSpPr>
          <p:nvPr/>
        </p:nvSpPr>
        <p:spPr>
          <a:xfrm>
            <a:off x="5399394" y="174320"/>
            <a:ext cx="4993639" cy="4559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PEGR Archived example 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BF7D708-4B34-5942-973D-7628CEEC0BB7}"/>
              </a:ext>
            </a:extLst>
          </p:cNvPr>
          <p:cNvSpPr txBox="1"/>
          <p:nvPr/>
        </p:nvSpPr>
        <p:spPr>
          <a:xfrm rot="19919322">
            <a:off x="602879" y="2331718"/>
            <a:ext cx="39355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Not performed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09715F5-CC9B-2244-8D50-DB1C2FEAC0B2}"/>
              </a:ext>
            </a:extLst>
          </p:cNvPr>
          <p:cNvSpPr txBox="1"/>
          <p:nvPr/>
        </p:nvSpPr>
        <p:spPr>
          <a:xfrm rot="19919322">
            <a:off x="5780471" y="2306669"/>
            <a:ext cx="39355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Not performed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4ACFC27F-21CE-9F43-AD74-0252F4D61826}"/>
              </a:ext>
            </a:extLst>
          </p:cNvPr>
          <p:cNvGrpSpPr/>
          <p:nvPr/>
        </p:nvGrpSpPr>
        <p:grpSpPr>
          <a:xfrm>
            <a:off x="-958735" y="4591736"/>
            <a:ext cx="958735" cy="246683"/>
            <a:chOff x="723788" y="4728533"/>
            <a:chExt cx="958735" cy="246683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48A237FD-7305-5743-BD28-5D33D87D57ED}"/>
                </a:ext>
              </a:extLst>
            </p:cNvPr>
            <p:cNvSpPr/>
            <p:nvPr/>
          </p:nvSpPr>
          <p:spPr>
            <a:xfrm>
              <a:off x="723788" y="4728533"/>
              <a:ext cx="225537" cy="246683"/>
            </a:xfrm>
            <a:prstGeom prst="rect">
              <a:avLst/>
            </a:prstGeom>
            <a:noFill/>
            <a:ln w="31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3D4270E2-C4E2-D342-A121-CCD9E28E6414}"/>
                </a:ext>
              </a:extLst>
            </p:cNvPr>
            <p:cNvSpPr/>
            <p:nvPr/>
          </p:nvSpPr>
          <p:spPr>
            <a:xfrm>
              <a:off x="1456986" y="4728533"/>
              <a:ext cx="225537" cy="246683"/>
            </a:xfrm>
            <a:prstGeom prst="rect">
              <a:avLst/>
            </a:prstGeom>
            <a:noFill/>
            <a:ln w="31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4A32F7DF-F83F-C247-A59F-A6F81F7CA7F9}"/>
                </a:ext>
              </a:extLst>
            </p:cNvPr>
            <p:cNvSpPr/>
            <p:nvPr/>
          </p:nvSpPr>
          <p:spPr>
            <a:xfrm>
              <a:off x="1093644" y="4728533"/>
              <a:ext cx="225537" cy="246683"/>
            </a:xfrm>
            <a:prstGeom prst="rect">
              <a:avLst/>
            </a:prstGeom>
            <a:noFill/>
            <a:ln w="31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7" name="TextBox 66">
            <a:extLst>
              <a:ext uri="{FF2B5EF4-FFF2-40B4-BE49-F238E27FC236}">
                <a16:creationId xmlns:a16="http://schemas.microsoft.com/office/drawing/2014/main" id="{BC0D116B-D556-3A4B-B328-77185AF084F7}"/>
              </a:ext>
            </a:extLst>
          </p:cNvPr>
          <p:cNvSpPr txBox="1"/>
          <p:nvPr/>
        </p:nvSpPr>
        <p:spPr>
          <a:xfrm>
            <a:off x="5270234" y="5770075"/>
            <a:ext cx="50797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Comments</a:t>
            </a:r>
            <a:r>
              <a:rPr lang="en-US" dirty="0"/>
              <a:t>:</a:t>
            </a:r>
          </a:p>
          <a:p>
            <a:r>
              <a:rPr lang="en-US" sz="1200" dirty="0"/>
              <a:t>Enter comments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C3E4782B-F7B0-AB4B-AA9A-49BF362056EA}"/>
              </a:ext>
            </a:extLst>
          </p:cNvPr>
          <p:cNvSpPr txBox="1"/>
          <p:nvPr/>
        </p:nvSpPr>
        <p:spPr>
          <a:xfrm>
            <a:off x="128496" y="5770075"/>
            <a:ext cx="50797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Comments</a:t>
            </a:r>
            <a:r>
              <a:rPr lang="en-US" dirty="0"/>
              <a:t>:</a:t>
            </a:r>
          </a:p>
          <a:p>
            <a:r>
              <a:rPr lang="en-US" sz="1200" dirty="0"/>
              <a:t>Enter comments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835537AF-9ABB-0144-BA6F-CB54BCE44E23}"/>
              </a:ext>
            </a:extLst>
          </p:cNvPr>
          <p:cNvGrpSpPr/>
          <p:nvPr/>
        </p:nvGrpSpPr>
        <p:grpSpPr>
          <a:xfrm>
            <a:off x="10678846" y="38793"/>
            <a:ext cx="1513154" cy="1065699"/>
            <a:chOff x="12230625" y="45649"/>
            <a:chExt cx="1513154" cy="1065699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FF263FAD-2F37-F049-BAC7-F0DFB7BF1752}"/>
                </a:ext>
              </a:extLst>
            </p:cNvPr>
            <p:cNvSpPr/>
            <p:nvPr/>
          </p:nvSpPr>
          <p:spPr>
            <a:xfrm>
              <a:off x="12230625" y="105909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effectLst/>
                  <a:latin typeface="Apple Color Emoji" pitchFamily="2" charset="0"/>
                </a:rPr>
                <a:t>✅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26FF96EF-8CD1-6340-848B-1B717C45A140}"/>
                </a:ext>
              </a:extLst>
            </p:cNvPr>
            <p:cNvSpPr/>
            <p:nvPr/>
          </p:nvSpPr>
          <p:spPr>
            <a:xfrm>
              <a:off x="12262204" y="398524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effectLst/>
                  <a:latin typeface="Apple Color Emoji" pitchFamily="2" charset="0"/>
                </a:rPr>
                <a:t>❌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162261E9-A432-694A-9FBC-6C6AD4D8A43E}"/>
                </a:ext>
              </a:extLst>
            </p:cNvPr>
            <p:cNvSpPr/>
            <p:nvPr/>
          </p:nvSpPr>
          <p:spPr>
            <a:xfrm>
              <a:off x="12262204" y="742016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effectLst/>
                  <a:latin typeface="Apple Color Emoji" pitchFamily="2" charset="0"/>
                </a:rPr>
                <a:t>⚠️</a:t>
              </a:r>
            </a:p>
          </p:txBody>
        </p: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843FEFFF-ABFB-FE47-8803-30C1892A00C4}"/>
                </a:ext>
              </a:extLst>
            </p:cNvPr>
            <p:cNvGrpSpPr/>
            <p:nvPr/>
          </p:nvGrpSpPr>
          <p:grpSpPr>
            <a:xfrm>
              <a:off x="12230625" y="45649"/>
              <a:ext cx="1513154" cy="1065699"/>
              <a:chOff x="12230625" y="45649"/>
              <a:chExt cx="1513154" cy="1065699"/>
            </a:xfrm>
          </p:grpSpPr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4AA202C1-FB4D-0541-A9AF-48211463497B}"/>
                  </a:ext>
                </a:extLst>
              </p:cNvPr>
              <p:cNvSpPr txBox="1"/>
              <p:nvPr/>
            </p:nvSpPr>
            <p:spPr>
              <a:xfrm>
                <a:off x="12524935" y="58003"/>
                <a:ext cx="5886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Pass</a:t>
                </a:r>
              </a:p>
            </p:txBody>
          </p:sp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DCA6E5AE-460A-C040-ACE7-029DCE777FED}"/>
                  </a:ext>
                </a:extLst>
              </p:cNvPr>
              <p:cNvSpPr txBox="1"/>
              <p:nvPr/>
            </p:nvSpPr>
            <p:spPr>
              <a:xfrm>
                <a:off x="12574869" y="372684"/>
                <a:ext cx="5004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Fail</a:t>
                </a:r>
              </a:p>
            </p:txBody>
          </p:sp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5308FD93-FCC1-A744-8784-E27DC9186755}"/>
                  </a:ext>
                </a:extLst>
              </p:cNvPr>
              <p:cNvSpPr txBox="1"/>
              <p:nvPr/>
            </p:nvSpPr>
            <p:spPr>
              <a:xfrm>
                <a:off x="12574869" y="670742"/>
                <a:ext cx="11689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Borderline</a:t>
                </a: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136CFF77-C173-214C-8327-90C7F6061319}"/>
                  </a:ext>
                </a:extLst>
              </p:cNvPr>
              <p:cNvSpPr/>
              <p:nvPr/>
            </p:nvSpPr>
            <p:spPr>
              <a:xfrm>
                <a:off x="12230625" y="45649"/>
                <a:ext cx="1460170" cy="10656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83413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oup 52">
            <a:extLst>
              <a:ext uri="{FF2B5EF4-FFF2-40B4-BE49-F238E27FC236}">
                <a16:creationId xmlns:a16="http://schemas.microsoft.com/office/drawing/2014/main" id="{07D66D86-61BA-6145-BB84-CDE71777A218}"/>
              </a:ext>
            </a:extLst>
          </p:cNvPr>
          <p:cNvGrpSpPr/>
          <p:nvPr/>
        </p:nvGrpSpPr>
        <p:grpSpPr>
          <a:xfrm>
            <a:off x="140390" y="656495"/>
            <a:ext cx="10252643" cy="5060261"/>
            <a:chOff x="140390" y="656495"/>
            <a:chExt cx="10252643" cy="5060261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E07F3A4C-9004-134D-91EE-CE6DF9F97274}"/>
                </a:ext>
              </a:extLst>
            </p:cNvPr>
            <p:cNvGrpSpPr/>
            <p:nvPr/>
          </p:nvGrpSpPr>
          <p:grpSpPr>
            <a:xfrm>
              <a:off x="140390" y="656495"/>
              <a:ext cx="5067852" cy="5046014"/>
              <a:chOff x="140390" y="656495"/>
              <a:chExt cx="5067852" cy="5046014"/>
            </a:xfrm>
          </p:grpSpPr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9BD9C750-C72B-3D4E-81C1-B6FE301E1183}"/>
                  </a:ext>
                </a:extLst>
              </p:cNvPr>
              <p:cNvGrpSpPr/>
              <p:nvPr/>
            </p:nvGrpSpPr>
            <p:grpSpPr>
              <a:xfrm>
                <a:off x="140390" y="656495"/>
                <a:ext cx="5067852" cy="5046014"/>
                <a:chOff x="140390" y="656495"/>
                <a:chExt cx="5067852" cy="5046014"/>
              </a:xfrm>
            </p:grpSpPr>
            <p:sp>
              <p:nvSpPr>
                <p:cNvPr id="4" name="Rectangle 3">
                  <a:extLst>
                    <a:ext uri="{FF2B5EF4-FFF2-40B4-BE49-F238E27FC236}">
                      <a16:creationId xmlns:a16="http://schemas.microsoft.com/office/drawing/2014/main" id="{2942A86F-B474-AF4F-8291-A2F3520F63C6}"/>
                    </a:ext>
                  </a:extLst>
                </p:cNvPr>
                <p:cNvSpPr/>
                <p:nvPr/>
              </p:nvSpPr>
              <p:spPr>
                <a:xfrm>
                  <a:off x="214603" y="1192067"/>
                  <a:ext cx="4993639" cy="3011995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" name="Rectangle 5">
                  <a:extLst>
                    <a:ext uri="{FF2B5EF4-FFF2-40B4-BE49-F238E27FC236}">
                      <a16:creationId xmlns:a16="http://schemas.microsoft.com/office/drawing/2014/main" id="{18B62292-7111-9C41-9BC1-46EFA915EAE3}"/>
                    </a:ext>
                  </a:extLst>
                </p:cNvPr>
                <p:cNvSpPr/>
                <p:nvPr/>
              </p:nvSpPr>
              <p:spPr>
                <a:xfrm flipH="1">
                  <a:off x="214603" y="4214589"/>
                  <a:ext cx="4993639" cy="1308858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" name="Title 3">
                  <a:extLst>
                    <a:ext uri="{FF2B5EF4-FFF2-40B4-BE49-F238E27FC236}">
                      <a16:creationId xmlns:a16="http://schemas.microsoft.com/office/drawing/2014/main" id="{CE90CA81-D9B5-8F4D-8320-67ADD78DFC6F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40390" y="1025707"/>
                  <a:ext cx="1287194" cy="166359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sz="1200" dirty="0">
                      <a:solidFill>
                        <a:schemeClr val="bg1">
                          <a:lumMod val="65000"/>
                        </a:schemeClr>
                      </a:solidFill>
                    </a:rPr>
                    <a:t>Composite plot</a:t>
                  </a:r>
                </a:p>
              </p:txBody>
            </p:sp>
            <p:sp>
              <p:nvSpPr>
                <p:cNvPr id="13" name="Title 3">
                  <a:extLst>
                    <a:ext uri="{FF2B5EF4-FFF2-40B4-BE49-F238E27FC236}">
                      <a16:creationId xmlns:a16="http://schemas.microsoft.com/office/drawing/2014/main" id="{B4FA0B45-CDED-6A43-9F73-32E4EF666413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62843" y="5544038"/>
                  <a:ext cx="1077490" cy="15847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sz="1200" dirty="0">
                      <a:solidFill>
                        <a:schemeClr val="bg1">
                          <a:lumMod val="65000"/>
                        </a:schemeClr>
                      </a:solidFill>
                    </a:rPr>
                    <a:t>MEME motif</a:t>
                  </a:r>
                </a:p>
              </p:txBody>
            </p:sp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2732FEC0-3179-6149-8E65-2D51DECA5400}"/>
                    </a:ext>
                  </a:extLst>
                </p:cNvPr>
                <p:cNvSpPr txBox="1"/>
                <p:nvPr/>
              </p:nvSpPr>
              <p:spPr>
                <a:xfrm>
                  <a:off x="3310973" y="831296"/>
                  <a:ext cx="82721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>
                      <a:solidFill>
                        <a:schemeClr val="bg1">
                          <a:lumMod val="65000"/>
                        </a:schemeClr>
                      </a:solidFill>
                    </a:rPr>
                    <a:t>Target</a:t>
                  </a:r>
                  <a:r>
                    <a:rPr lang="en-US" dirty="0"/>
                    <a:t>:</a:t>
                  </a:r>
                </a:p>
              </p:txBody>
            </p:sp>
            <p:sp>
              <p:nvSpPr>
                <p:cNvPr id="83" name="Rectangle 82">
                  <a:extLst>
                    <a:ext uri="{FF2B5EF4-FFF2-40B4-BE49-F238E27FC236}">
                      <a16:creationId xmlns:a16="http://schemas.microsoft.com/office/drawing/2014/main" id="{C72E6214-3145-2D4A-AF0E-3B64C776D057}"/>
                    </a:ext>
                  </a:extLst>
                </p:cNvPr>
                <p:cNvSpPr/>
                <p:nvPr/>
              </p:nvSpPr>
              <p:spPr>
                <a:xfrm>
                  <a:off x="1221673" y="794883"/>
                  <a:ext cx="380170" cy="36933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Title 3">
                  <a:extLst>
                    <a:ext uri="{FF2B5EF4-FFF2-40B4-BE49-F238E27FC236}">
                      <a16:creationId xmlns:a16="http://schemas.microsoft.com/office/drawing/2014/main" id="{0AA2C291-0D25-1E45-A3DE-D4EC2ACB7AF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184117" y="656495"/>
                  <a:ext cx="567958" cy="117828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sz="1200" dirty="0">
                      <a:solidFill>
                        <a:schemeClr val="bg1">
                          <a:lumMod val="65000"/>
                        </a:schemeClr>
                      </a:solidFill>
                    </a:rPr>
                    <a:t>Status</a:t>
                  </a:r>
                </a:p>
              </p:txBody>
            </p:sp>
            <p:sp>
              <p:nvSpPr>
                <p:cNvPr id="85" name="TextBox 84">
                  <a:extLst>
                    <a:ext uri="{FF2B5EF4-FFF2-40B4-BE49-F238E27FC236}">
                      <a16:creationId xmlns:a16="http://schemas.microsoft.com/office/drawing/2014/main" id="{768533A3-EEC8-2F40-8C27-A46279937B35}"/>
                    </a:ext>
                  </a:extLst>
                </p:cNvPr>
                <p:cNvSpPr txBox="1"/>
                <p:nvPr/>
              </p:nvSpPr>
              <p:spPr>
                <a:xfrm>
                  <a:off x="1574739" y="774855"/>
                  <a:ext cx="104387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Expected</a:t>
                  </a:r>
                </a:p>
              </p:txBody>
            </p:sp>
          </p:grpSp>
          <p:sp>
            <p:nvSpPr>
              <p:cNvPr id="113" name="Title 3">
                <a:extLst>
                  <a:ext uri="{FF2B5EF4-FFF2-40B4-BE49-F238E27FC236}">
                    <a16:creationId xmlns:a16="http://schemas.microsoft.com/office/drawing/2014/main" id="{C3C1A43A-1AAE-FD46-9287-274AE23E823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0783" y="870205"/>
                <a:ext cx="1287194" cy="166359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sz="1200" dirty="0">
                    <a:solidFill>
                      <a:schemeClr val="bg1">
                        <a:lumMod val="65000"/>
                      </a:schemeClr>
                    </a:solidFill>
                  </a:rPr>
                  <a:t>Motif 1</a:t>
                </a:r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B9191D54-D428-0440-837E-0563A811F246}"/>
                </a:ext>
              </a:extLst>
            </p:cNvPr>
            <p:cNvGrpSpPr/>
            <p:nvPr/>
          </p:nvGrpSpPr>
          <p:grpSpPr>
            <a:xfrm>
              <a:off x="5325181" y="670742"/>
              <a:ext cx="5067852" cy="5046014"/>
              <a:chOff x="5325181" y="670742"/>
              <a:chExt cx="5067852" cy="5046014"/>
            </a:xfrm>
          </p:grpSpPr>
          <p:grpSp>
            <p:nvGrpSpPr>
              <p:cNvPr id="103" name="Group 102">
                <a:extLst>
                  <a:ext uri="{FF2B5EF4-FFF2-40B4-BE49-F238E27FC236}">
                    <a16:creationId xmlns:a16="http://schemas.microsoft.com/office/drawing/2014/main" id="{D683C783-5E94-D847-B9D5-410AD939B49B}"/>
                  </a:ext>
                </a:extLst>
              </p:cNvPr>
              <p:cNvGrpSpPr/>
              <p:nvPr/>
            </p:nvGrpSpPr>
            <p:grpSpPr>
              <a:xfrm>
                <a:off x="5325181" y="670742"/>
                <a:ext cx="5067852" cy="5046014"/>
                <a:chOff x="140390" y="656495"/>
                <a:chExt cx="5067852" cy="5046014"/>
              </a:xfrm>
            </p:grpSpPr>
            <p:sp>
              <p:nvSpPr>
                <p:cNvPr id="104" name="Rectangle 103">
                  <a:extLst>
                    <a:ext uri="{FF2B5EF4-FFF2-40B4-BE49-F238E27FC236}">
                      <a16:creationId xmlns:a16="http://schemas.microsoft.com/office/drawing/2014/main" id="{B10C04CC-AE29-E44F-A5D2-F6EEF2EA6DD0}"/>
                    </a:ext>
                  </a:extLst>
                </p:cNvPr>
                <p:cNvSpPr/>
                <p:nvPr/>
              </p:nvSpPr>
              <p:spPr>
                <a:xfrm>
                  <a:off x="214603" y="1192067"/>
                  <a:ext cx="4993639" cy="3011995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" name="Rectangle 104">
                  <a:extLst>
                    <a:ext uri="{FF2B5EF4-FFF2-40B4-BE49-F238E27FC236}">
                      <a16:creationId xmlns:a16="http://schemas.microsoft.com/office/drawing/2014/main" id="{9860E33D-8F60-5F4B-87FA-E746E8F8BA64}"/>
                    </a:ext>
                  </a:extLst>
                </p:cNvPr>
                <p:cNvSpPr/>
                <p:nvPr/>
              </p:nvSpPr>
              <p:spPr>
                <a:xfrm flipH="1">
                  <a:off x="214603" y="4214589"/>
                  <a:ext cx="4993639" cy="1308858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6" name="Title 3">
                  <a:extLst>
                    <a:ext uri="{FF2B5EF4-FFF2-40B4-BE49-F238E27FC236}">
                      <a16:creationId xmlns:a16="http://schemas.microsoft.com/office/drawing/2014/main" id="{587FF9CD-4D40-C648-90E4-F1F6940A755B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40390" y="1025707"/>
                  <a:ext cx="1287194" cy="166359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sz="1200" dirty="0">
                      <a:solidFill>
                        <a:schemeClr val="bg1">
                          <a:lumMod val="65000"/>
                        </a:schemeClr>
                      </a:solidFill>
                    </a:rPr>
                    <a:t>Composite plot</a:t>
                  </a:r>
                </a:p>
              </p:txBody>
            </p:sp>
            <p:sp>
              <p:nvSpPr>
                <p:cNvPr id="107" name="Title 3">
                  <a:extLst>
                    <a:ext uri="{FF2B5EF4-FFF2-40B4-BE49-F238E27FC236}">
                      <a16:creationId xmlns:a16="http://schemas.microsoft.com/office/drawing/2014/main" id="{0CD1B824-24A5-074C-A708-53EF4A19ABC2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62843" y="5544038"/>
                  <a:ext cx="1077490" cy="15847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sz="1200" dirty="0">
                      <a:solidFill>
                        <a:schemeClr val="bg1">
                          <a:lumMod val="65000"/>
                        </a:schemeClr>
                      </a:solidFill>
                    </a:rPr>
                    <a:t>MEME motif</a:t>
                  </a:r>
                </a:p>
              </p:txBody>
            </p:sp>
            <p:sp>
              <p:nvSpPr>
                <p:cNvPr id="108" name="TextBox 107">
                  <a:extLst>
                    <a:ext uri="{FF2B5EF4-FFF2-40B4-BE49-F238E27FC236}">
                      <a16:creationId xmlns:a16="http://schemas.microsoft.com/office/drawing/2014/main" id="{B947FD07-A045-D449-8FFB-AAE3592064D9}"/>
                    </a:ext>
                  </a:extLst>
                </p:cNvPr>
                <p:cNvSpPr txBox="1"/>
                <p:nvPr/>
              </p:nvSpPr>
              <p:spPr>
                <a:xfrm>
                  <a:off x="3899389" y="831296"/>
                  <a:ext cx="82721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>
                      <a:solidFill>
                        <a:schemeClr val="bg1">
                          <a:lumMod val="65000"/>
                        </a:schemeClr>
                      </a:solidFill>
                    </a:rPr>
                    <a:t>Target</a:t>
                  </a:r>
                  <a:r>
                    <a:rPr lang="en-US" dirty="0"/>
                    <a:t>:</a:t>
                  </a:r>
                </a:p>
              </p:txBody>
            </p:sp>
            <p:sp>
              <p:nvSpPr>
                <p:cNvPr id="109" name="Rectangle 108">
                  <a:extLst>
                    <a:ext uri="{FF2B5EF4-FFF2-40B4-BE49-F238E27FC236}">
                      <a16:creationId xmlns:a16="http://schemas.microsoft.com/office/drawing/2014/main" id="{C91E3BB1-5285-EA4F-B709-E608EEBBBBEC}"/>
                    </a:ext>
                  </a:extLst>
                </p:cNvPr>
                <p:cNvSpPr/>
                <p:nvPr/>
              </p:nvSpPr>
              <p:spPr>
                <a:xfrm>
                  <a:off x="1221673" y="794883"/>
                  <a:ext cx="380170" cy="36933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0" name="Title 3">
                  <a:extLst>
                    <a:ext uri="{FF2B5EF4-FFF2-40B4-BE49-F238E27FC236}">
                      <a16:creationId xmlns:a16="http://schemas.microsoft.com/office/drawing/2014/main" id="{7779BCC7-FBC4-6142-835D-275FC01B7A0C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184117" y="656495"/>
                  <a:ext cx="567958" cy="117828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sz="1200" dirty="0">
                      <a:solidFill>
                        <a:schemeClr val="bg1">
                          <a:lumMod val="65000"/>
                        </a:schemeClr>
                      </a:solidFill>
                    </a:rPr>
                    <a:t>Status</a:t>
                  </a:r>
                </a:p>
              </p:txBody>
            </p:sp>
            <p:sp>
              <p:nvSpPr>
                <p:cNvPr id="111" name="TextBox 110">
                  <a:extLst>
                    <a:ext uri="{FF2B5EF4-FFF2-40B4-BE49-F238E27FC236}">
                      <a16:creationId xmlns:a16="http://schemas.microsoft.com/office/drawing/2014/main" id="{5F093E57-7D7F-C44C-A317-459B4F3A9D25}"/>
                    </a:ext>
                  </a:extLst>
                </p:cNvPr>
                <p:cNvSpPr txBox="1"/>
                <p:nvPr/>
              </p:nvSpPr>
              <p:spPr>
                <a:xfrm>
                  <a:off x="1574739" y="774855"/>
                  <a:ext cx="104387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Expected</a:t>
                  </a:r>
                </a:p>
              </p:txBody>
            </p:sp>
          </p:grpSp>
          <p:sp>
            <p:nvSpPr>
              <p:cNvPr id="114" name="Title 3">
                <a:extLst>
                  <a:ext uri="{FF2B5EF4-FFF2-40B4-BE49-F238E27FC236}">
                    <a16:creationId xmlns:a16="http://schemas.microsoft.com/office/drawing/2014/main" id="{BD7938FC-C92A-EF4A-BBDC-548D64BB929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333094" y="872795"/>
                <a:ext cx="1287194" cy="166359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sz="1200" dirty="0" err="1">
                    <a:solidFill>
                      <a:schemeClr val="bg1">
                        <a:lumMod val="65000"/>
                      </a:schemeClr>
                    </a:solidFill>
                  </a:rPr>
                  <a:t>Moitif</a:t>
                </a:r>
                <a:r>
                  <a:rPr lang="en-US" sz="1200" dirty="0">
                    <a:solidFill>
                      <a:schemeClr val="bg1">
                        <a:lumMod val="65000"/>
                      </a:schemeClr>
                    </a:solidFill>
                  </a:rPr>
                  <a:t> 1</a:t>
                </a: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7BDC106-8C7E-044D-959A-A267C9CA0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987" y="166487"/>
            <a:ext cx="5442783" cy="455969"/>
          </a:xfrm>
        </p:spPr>
        <p:txBody>
          <a:bodyPr>
            <a:noAutofit/>
          </a:bodyPr>
          <a:lstStyle/>
          <a:p>
            <a:r>
              <a:rPr lang="en-US" sz="3200" dirty="0"/>
              <a:t>Assay example #####</a:t>
            </a:r>
          </a:p>
        </p:txBody>
      </p:sp>
      <p:sp>
        <p:nvSpPr>
          <p:cNvPr id="101" name="Title 1">
            <a:extLst>
              <a:ext uri="{FF2B5EF4-FFF2-40B4-BE49-F238E27FC236}">
                <a16:creationId xmlns:a16="http://schemas.microsoft.com/office/drawing/2014/main" id="{3E8E3BA2-E38C-854F-BE62-3A6D5A161455}"/>
              </a:ext>
            </a:extLst>
          </p:cNvPr>
          <p:cNvSpPr txBox="1">
            <a:spLocks/>
          </p:cNvSpPr>
          <p:nvPr/>
        </p:nvSpPr>
        <p:spPr>
          <a:xfrm>
            <a:off x="6062768" y="166487"/>
            <a:ext cx="5442783" cy="4559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Assay example #####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BF7D708-4B34-5942-973D-7628CEEC0BB7}"/>
              </a:ext>
            </a:extLst>
          </p:cNvPr>
          <p:cNvSpPr txBox="1"/>
          <p:nvPr/>
        </p:nvSpPr>
        <p:spPr>
          <a:xfrm rot="19919322">
            <a:off x="602879" y="2331718"/>
            <a:ext cx="39355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Not performed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09715F5-CC9B-2244-8D50-DB1C2FEAC0B2}"/>
              </a:ext>
            </a:extLst>
          </p:cNvPr>
          <p:cNvSpPr txBox="1"/>
          <p:nvPr/>
        </p:nvSpPr>
        <p:spPr>
          <a:xfrm rot="19919322">
            <a:off x="5780471" y="2306669"/>
            <a:ext cx="39355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Not performed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D6EDD57-CFDE-B94A-B141-19957B530CF1}"/>
              </a:ext>
            </a:extLst>
          </p:cNvPr>
          <p:cNvSpPr txBox="1"/>
          <p:nvPr/>
        </p:nvSpPr>
        <p:spPr>
          <a:xfrm>
            <a:off x="8510144" y="2221752"/>
            <a:ext cx="9957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5 bp periodicity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AF205EB-A3CE-D349-B00C-8E634E9EA2B6}"/>
              </a:ext>
            </a:extLst>
          </p:cNvPr>
          <p:cNvSpPr txBox="1"/>
          <p:nvPr/>
        </p:nvSpPr>
        <p:spPr>
          <a:xfrm>
            <a:off x="5270234" y="5770075"/>
            <a:ext cx="50797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Comments</a:t>
            </a:r>
            <a:r>
              <a:rPr lang="en-US" dirty="0"/>
              <a:t>:</a:t>
            </a:r>
          </a:p>
          <a:p>
            <a:r>
              <a:rPr lang="en-US" sz="1200" dirty="0"/>
              <a:t>Enter comments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64667317-A1EE-7148-A765-8F79FB72A775}"/>
              </a:ext>
            </a:extLst>
          </p:cNvPr>
          <p:cNvSpPr txBox="1"/>
          <p:nvPr/>
        </p:nvSpPr>
        <p:spPr>
          <a:xfrm>
            <a:off x="128496" y="5770075"/>
            <a:ext cx="50797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Comments</a:t>
            </a:r>
            <a:r>
              <a:rPr lang="en-US" dirty="0"/>
              <a:t>:</a:t>
            </a:r>
          </a:p>
          <a:p>
            <a:r>
              <a:rPr lang="en-US" sz="1200" dirty="0"/>
              <a:t>Enter comments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169749EF-65E7-1343-9361-26E4929F4729}"/>
              </a:ext>
            </a:extLst>
          </p:cNvPr>
          <p:cNvGrpSpPr/>
          <p:nvPr/>
        </p:nvGrpSpPr>
        <p:grpSpPr>
          <a:xfrm>
            <a:off x="10678846" y="38793"/>
            <a:ext cx="1513154" cy="1065699"/>
            <a:chOff x="12230625" y="45649"/>
            <a:chExt cx="1513154" cy="1065699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36DE589B-6E36-1149-8529-E88BB7FD1F56}"/>
                </a:ext>
              </a:extLst>
            </p:cNvPr>
            <p:cNvSpPr/>
            <p:nvPr/>
          </p:nvSpPr>
          <p:spPr>
            <a:xfrm>
              <a:off x="12230625" y="105909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effectLst/>
                  <a:latin typeface="Apple Color Emoji" pitchFamily="2" charset="0"/>
                </a:rPr>
                <a:t>✅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63373B3C-3DEF-A745-B6A9-DB8221D6B658}"/>
                </a:ext>
              </a:extLst>
            </p:cNvPr>
            <p:cNvSpPr/>
            <p:nvPr/>
          </p:nvSpPr>
          <p:spPr>
            <a:xfrm>
              <a:off x="12262204" y="398524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effectLst/>
                  <a:latin typeface="Apple Color Emoji" pitchFamily="2" charset="0"/>
                </a:rPr>
                <a:t>❌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A69E11E0-4241-DB42-83DA-B1F1A1368AE9}"/>
                </a:ext>
              </a:extLst>
            </p:cNvPr>
            <p:cNvSpPr/>
            <p:nvPr/>
          </p:nvSpPr>
          <p:spPr>
            <a:xfrm>
              <a:off x="12262204" y="742016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effectLst/>
                  <a:latin typeface="Apple Color Emoji" pitchFamily="2" charset="0"/>
                </a:rPr>
                <a:t>⚠️</a:t>
              </a:r>
            </a:p>
          </p:txBody>
        </p: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9578034E-1D0D-4A47-853E-FD0296CF4A26}"/>
                </a:ext>
              </a:extLst>
            </p:cNvPr>
            <p:cNvGrpSpPr/>
            <p:nvPr/>
          </p:nvGrpSpPr>
          <p:grpSpPr>
            <a:xfrm>
              <a:off x="12230625" y="45649"/>
              <a:ext cx="1513154" cy="1065699"/>
              <a:chOff x="12230625" y="45649"/>
              <a:chExt cx="1513154" cy="1065699"/>
            </a:xfrm>
          </p:grpSpPr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2A43AD37-CA1F-E144-A8FA-877E954C8126}"/>
                  </a:ext>
                </a:extLst>
              </p:cNvPr>
              <p:cNvSpPr txBox="1"/>
              <p:nvPr/>
            </p:nvSpPr>
            <p:spPr>
              <a:xfrm>
                <a:off x="12524935" y="58003"/>
                <a:ext cx="5886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Pass</a:t>
                </a:r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7B5E6EC1-EEF9-7E43-B94D-3FADAA6E2228}"/>
                  </a:ext>
                </a:extLst>
              </p:cNvPr>
              <p:cNvSpPr txBox="1"/>
              <p:nvPr/>
            </p:nvSpPr>
            <p:spPr>
              <a:xfrm>
                <a:off x="12574869" y="372684"/>
                <a:ext cx="5004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Fail</a:t>
                </a:r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C51C6085-921F-4D41-9DBC-6BFFEA30975D}"/>
                  </a:ext>
                </a:extLst>
              </p:cNvPr>
              <p:cNvSpPr txBox="1"/>
              <p:nvPr/>
            </p:nvSpPr>
            <p:spPr>
              <a:xfrm>
                <a:off x="12574869" y="670742"/>
                <a:ext cx="11689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Borderline</a:t>
                </a:r>
              </a:p>
            </p:txBody>
          </p: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3F0C3F3D-6C81-E24B-ACB2-3FDCE0258137}"/>
                  </a:ext>
                </a:extLst>
              </p:cNvPr>
              <p:cNvSpPr/>
              <p:nvPr/>
            </p:nvSpPr>
            <p:spPr>
              <a:xfrm>
                <a:off x="12230625" y="45649"/>
                <a:ext cx="1460170" cy="10656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14019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808</TotalTime>
  <Words>579</Words>
  <Application>Microsoft Macintosh PowerPoint</Application>
  <PresentationFormat>Widescreen</PresentationFormat>
  <Paragraphs>188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Amasis MT Pro</vt:lpstr>
      <vt:lpstr>Apple Color Emoji</vt:lpstr>
      <vt:lpstr>Arial</vt:lpstr>
      <vt:lpstr>Calibri</vt:lpstr>
      <vt:lpstr>Calibri Light</vt:lpstr>
      <vt:lpstr>Slack-Lato</vt:lpstr>
      <vt:lpstr>Office Theme</vt:lpstr>
      <vt:lpstr>Summary Report Project</vt:lpstr>
      <vt:lpstr>Sample descriptions</vt:lpstr>
      <vt:lpstr>Chromatin fragmentation check</vt:lpstr>
      <vt:lpstr>Library size check</vt:lpstr>
      <vt:lpstr>Sequencing statistics</vt:lpstr>
      <vt:lpstr>Sample# technical + control</vt:lpstr>
      <vt:lpstr>Sample# + control</vt:lpstr>
      <vt:lpstr>PEGR Archived example 1</vt:lpstr>
      <vt:lpstr>Assay example #####</vt:lpstr>
      <vt:lpstr>Datafiles &amp; Analysis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Report Project</dc:title>
  <dc:creator>Frank Pugh</dc:creator>
  <cp:lastModifiedBy>Gretta D Kellogg</cp:lastModifiedBy>
  <cp:revision>31</cp:revision>
  <dcterms:created xsi:type="dcterms:W3CDTF">2022-01-26T23:47:29Z</dcterms:created>
  <dcterms:modified xsi:type="dcterms:W3CDTF">2022-02-01T14:06:29Z</dcterms:modified>
</cp:coreProperties>
</file>